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3" r:id="rId5"/>
    <p:sldMasterId id="2147483665" r:id="rId6"/>
    <p:sldMasterId id="2147483667" r:id="rId7"/>
  </p:sldMasterIdLst>
  <p:notesMasterIdLst>
    <p:notesMasterId r:id="rId184"/>
  </p:notesMasterIdLst>
  <p:sldIdLst>
    <p:sldId id="256" r:id="rId8"/>
    <p:sldId id="267" r:id="rId9"/>
    <p:sldId id="268" r:id="rId10"/>
    <p:sldId id="285" r:id="rId11"/>
    <p:sldId id="406" r:id="rId12"/>
    <p:sldId id="405" r:id="rId13"/>
    <p:sldId id="407" r:id="rId14"/>
    <p:sldId id="440" r:id="rId15"/>
    <p:sldId id="258" r:id="rId16"/>
    <p:sldId id="263" r:id="rId17"/>
    <p:sldId id="278" r:id="rId18"/>
    <p:sldId id="270" r:id="rId19"/>
    <p:sldId id="274" r:id="rId20"/>
    <p:sldId id="275" r:id="rId21"/>
    <p:sldId id="276" r:id="rId22"/>
    <p:sldId id="266" r:id="rId23"/>
    <p:sldId id="261" r:id="rId24"/>
    <p:sldId id="439" r:id="rId25"/>
    <p:sldId id="271" r:id="rId26"/>
    <p:sldId id="264" r:id="rId27"/>
    <p:sldId id="265" r:id="rId28"/>
    <p:sldId id="277" r:id="rId29"/>
    <p:sldId id="636" r:id="rId30"/>
    <p:sldId id="319" r:id="rId31"/>
    <p:sldId id="279" r:id="rId32"/>
    <p:sldId id="280" r:id="rId33"/>
    <p:sldId id="281" r:id="rId34"/>
    <p:sldId id="282" r:id="rId35"/>
    <p:sldId id="542" r:id="rId36"/>
    <p:sldId id="269" r:id="rId37"/>
    <p:sldId id="272" r:id="rId38"/>
    <p:sldId id="286" r:id="rId39"/>
    <p:sldId id="290" r:id="rId40"/>
    <p:sldId id="289" r:id="rId41"/>
    <p:sldId id="423" r:id="rId42"/>
    <p:sldId id="301" r:id="rId43"/>
    <p:sldId id="424" r:id="rId44"/>
    <p:sldId id="291" r:id="rId45"/>
    <p:sldId id="292" r:id="rId46"/>
    <p:sldId id="293" r:id="rId47"/>
    <p:sldId id="294" r:id="rId48"/>
    <p:sldId id="295" r:id="rId49"/>
    <p:sldId id="296" r:id="rId50"/>
    <p:sldId id="297" r:id="rId51"/>
    <p:sldId id="298" r:id="rId52"/>
    <p:sldId id="312" r:id="rId53"/>
    <p:sldId id="300" r:id="rId54"/>
    <p:sldId id="306" r:id="rId55"/>
    <p:sldId id="307" r:id="rId56"/>
    <p:sldId id="308" r:id="rId57"/>
    <p:sldId id="434" r:id="rId58"/>
    <p:sldId id="435" r:id="rId59"/>
    <p:sldId id="311" r:id="rId60"/>
    <p:sldId id="309" r:id="rId61"/>
    <p:sldId id="310" r:id="rId62"/>
    <p:sldId id="414" r:id="rId63"/>
    <p:sldId id="299" r:id="rId64"/>
    <p:sldId id="302" r:id="rId65"/>
    <p:sldId id="303" r:id="rId66"/>
    <p:sldId id="304" r:id="rId67"/>
    <p:sldId id="305" r:id="rId68"/>
    <p:sldId id="315" r:id="rId69"/>
    <p:sldId id="316" r:id="rId70"/>
    <p:sldId id="317" r:id="rId71"/>
    <p:sldId id="318" r:id="rId72"/>
    <p:sldId id="313" r:id="rId73"/>
    <p:sldId id="426" r:id="rId74"/>
    <p:sldId id="427" r:id="rId75"/>
    <p:sldId id="437" r:id="rId76"/>
    <p:sldId id="428" r:id="rId77"/>
    <p:sldId id="436" r:id="rId78"/>
    <p:sldId id="431" r:id="rId79"/>
    <p:sldId id="637" r:id="rId80"/>
    <p:sldId id="638" r:id="rId81"/>
    <p:sldId id="639" r:id="rId82"/>
    <p:sldId id="640" r:id="rId83"/>
    <p:sldId id="645" r:id="rId84"/>
    <p:sldId id="438" r:id="rId85"/>
    <p:sldId id="543" r:id="rId86"/>
    <p:sldId id="544" r:id="rId87"/>
    <p:sldId id="545" r:id="rId88"/>
    <p:sldId id="546" r:id="rId89"/>
    <p:sldId id="547" r:id="rId90"/>
    <p:sldId id="548" r:id="rId91"/>
    <p:sldId id="549" r:id="rId92"/>
    <p:sldId id="550" r:id="rId93"/>
    <p:sldId id="551" r:id="rId94"/>
    <p:sldId id="552" r:id="rId95"/>
    <p:sldId id="553" r:id="rId96"/>
    <p:sldId id="554" r:id="rId97"/>
    <p:sldId id="555" r:id="rId98"/>
    <p:sldId id="556" r:id="rId99"/>
    <p:sldId id="557" r:id="rId100"/>
    <p:sldId id="558" r:id="rId101"/>
    <p:sldId id="559" r:id="rId102"/>
    <p:sldId id="560" r:id="rId103"/>
    <p:sldId id="561" r:id="rId104"/>
    <p:sldId id="562" r:id="rId105"/>
    <p:sldId id="563" r:id="rId106"/>
    <p:sldId id="564" r:id="rId107"/>
    <p:sldId id="565" r:id="rId108"/>
    <p:sldId id="566" r:id="rId109"/>
    <p:sldId id="567" r:id="rId110"/>
    <p:sldId id="568" r:id="rId111"/>
    <p:sldId id="569" r:id="rId112"/>
    <p:sldId id="570" r:id="rId113"/>
    <p:sldId id="571" r:id="rId114"/>
    <p:sldId id="572" r:id="rId115"/>
    <p:sldId id="573" r:id="rId116"/>
    <p:sldId id="574" r:id="rId117"/>
    <p:sldId id="575" r:id="rId118"/>
    <p:sldId id="576" r:id="rId119"/>
    <p:sldId id="577" r:id="rId120"/>
    <p:sldId id="578" r:id="rId121"/>
    <p:sldId id="579" r:id="rId122"/>
    <p:sldId id="580" r:id="rId123"/>
    <p:sldId id="581" r:id="rId124"/>
    <p:sldId id="582" r:id="rId125"/>
    <p:sldId id="583" r:id="rId126"/>
    <p:sldId id="584" r:id="rId127"/>
    <p:sldId id="585" r:id="rId128"/>
    <p:sldId id="586" r:id="rId129"/>
    <p:sldId id="587" r:id="rId130"/>
    <p:sldId id="588" r:id="rId131"/>
    <p:sldId id="589" r:id="rId132"/>
    <p:sldId id="590" r:id="rId133"/>
    <p:sldId id="591" r:id="rId134"/>
    <p:sldId id="592" r:id="rId135"/>
    <p:sldId id="593" r:id="rId136"/>
    <p:sldId id="594" r:id="rId137"/>
    <p:sldId id="595" r:id="rId138"/>
    <p:sldId id="596" r:id="rId139"/>
    <p:sldId id="597" r:id="rId140"/>
    <p:sldId id="598" r:id="rId141"/>
    <p:sldId id="599" r:id="rId142"/>
    <p:sldId id="600" r:id="rId143"/>
    <p:sldId id="601" r:id="rId144"/>
    <p:sldId id="602" r:id="rId145"/>
    <p:sldId id="603" r:id="rId146"/>
    <p:sldId id="604" r:id="rId147"/>
    <p:sldId id="605" r:id="rId148"/>
    <p:sldId id="606" r:id="rId149"/>
    <p:sldId id="607" r:id="rId150"/>
    <p:sldId id="608" r:id="rId151"/>
    <p:sldId id="609" r:id="rId152"/>
    <p:sldId id="610" r:id="rId153"/>
    <p:sldId id="611" r:id="rId154"/>
    <p:sldId id="612" r:id="rId155"/>
    <p:sldId id="613" r:id="rId156"/>
    <p:sldId id="614" r:id="rId157"/>
    <p:sldId id="615" r:id="rId158"/>
    <p:sldId id="616" r:id="rId159"/>
    <p:sldId id="617" r:id="rId160"/>
    <p:sldId id="618" r:id="rId161"/>
    <p:sldId id="619" r:id="rId162"/>
    <p:sldId id="620" r:id="rId163"/>
    <p:sldId id="621" r:id="rId164"/>
    <p:sldId id="622" r:id="rId165"/>
    <p:sldId id="623" r:id="rId166"/>
    <p:sldId id="624" r:id="rId167"/>
    <p:sldId id="625" r:id="rId168"/>
    <p:sldId id="626" r:id="rId169"/>
    <p:sldId id="627" r:id="rId170"/>
    <p:sldId id="628" r:id="rId171"/>
    <p:sldId id="629" r:id="rId172"/>
    <p:sldId id="630" r:id="rId173"/>
    <p:sldId id="631" r:id="rId174"/>
    <p:sldId id="632" r:id="rId175"/>
    <p:sldId id="633" r:id="rId176"/>
    <p:sldId id="634" r:id="rId177"/>
    <p:sldId id="635" r:id="rId178"/>
    <p:sldId id="641" r:id="rId179"/>
    <p:sldId id="642" r:id="rId180"/>
    <p:sldId id="643" r:id="rId181"/>
    <p:sldId id="644" r:id="rId182"/>
    <p:sldId id="646" r:id="rId18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orkstation User" initials="WU" lastIdx="3"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5" d="100"/>
          <a:sy n="65" d="100"/>
        </p:scale>
        <p:origin x="-984"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38" Type="http://schemas.openxmlformats.org/officeDocument/2006/relationships/slide" Target="slides/slide131.xml"/><Relationship Id="rId154" Type="http://schemas.openxmlformats.org/officeDocument/2006/relationships/slide" Target="slides/slide147.xml"/><Relationship Id="rId159" Type="http://schemas.openxmlformats.org/officeDocument/2006/relationships/slide" Target="slides/slide152.xml"/><Relationship Id="rId175" Type="http://schemas.openxmlformats.org/officeDocument/2006/relationships/slide" Target="slides/slide168.xml"/><Relationship Id="rId170" Type="http://schemas.openxmlformats.org/officeDocument/2006/relationships/slide" Target="slides/slide163.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28" Type="http://schemas.openxmlformats.org/officeDocument/2006/relationships/slide" Target="slides/slide121.xml"/><Relationship Id="rId144" Type="http://schemas.openxmlformats.org/officeDocument/2006/relationships/slide" Target="slides/slide137.xml"/><Relationship Id="rId149" Type="http://schemas.openxmlformats.org/officeDocument/2006/relationships/slide" Target="slides/slide142.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slide" Target="slides/slide88.xml"/><Relationship Id="rId160" Type="http://schemas.openxmlformats.org/officeDocument/2006/relationships/slide" Target="slides/slide153.xml"/><Relationship Id="rId165" Type="http://schemas.openxmlformats.org/officeDocument/2006/relationships/slide" Target="slides/slide158.xml"/><Relationship Id="rId181" Type="http://schemas.openxmlformats.org/officeDocument/2006/relationships/slide" Target="slides/slide174.xml"/><Relationship Id="rId186" Type="http://schemas.openxmlformats.org/officeDocument/2006/relationships/presProps" Target="presProps.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slide" Target="slides/slide106.xml"/><Relationship Id="rId118" Type="http://schemas.openxmlformats.org/officeDocument/2006/relationships/slide" Target="slides/slide111.xml"/><Relationship Id="rId134" Type="http://schemas.openxmlformats.org/officeDocument/2006/relationships/slide" Target="slides/slide127.xml"/><Relationship Id="rId139" Type="http://schemas.openxmlformats.org/officeDocument/2006/relationships/slide" Target="slides/slide132.xml"/><Relationship Id="rId80" Type="http://schemas.openxmlformats.org/officeDocument/2006/relationships/slide" Target="slides/slide73.xml"/><Relationship Id="rId85" Type="http://schemas.openxmlformats.org/officeDocument/2006/relationships/slide" Target="slides/slide78.xml"/><Relationship Id="rId150" Type="http://schemas.openxmlformats.org/officeDocument/2006/relationships/slide" Target="slides/slide143.xml"/><Relationship Id="rId155" Type="http://schemas.openxmlformats.org/officeDocument/2006/relationships/slide" Target="slides/slide148.xml"/><Relationship Id="rId171" Type="http://schemas.openxmlformats.org/officeDocument/2006/relationships/slide" Target="slides/slide164.xml"/><Relationship Id="rId176" Type="http://schemas.openxmlformats.org/officeDocument/2006/relationships/slide" Target="slides/slide169.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slide" Target="slides/slide117.xml"/><Relationship Id="rId129" Type="http://schemas.openxmlformats.org/officeDocument/2006/relationships/slide" Target="slides/slide122.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40" Type="http://schemas.openxmlformats.org/officeDocument/2006/relationships/slide" Target="slides/slide133.xml"/><Relationship Id="rId145" Type="http://schemas.openxmlformats.org/officeDocument/2006/relationships/slide" Target="slides/slide138.xml"/><Relationship Id="rId161" Type="http://schemas.openxmlformats.org/officeDocument/2006/relationships/slide" Target="slides/slide154.xml"/><Relationship Id="rId166" Type="http://schemas.openxmlformats.org/officeDocument/2006/relationships/slide" Target="slides/slide159.xml"/><Relationship Id="rId182" Type="http://schemas.openxmlformats.org/officeDocument/2006/relationships/slide" Target="slides/slide175.xml"/><Relationship Id="rId187"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0" Type="http://schemas.openxmlformats.org/officeDocument/2006/relationships/slide" Target="slides/slide123.xml"/><Relationship Id="rId135" Type="http://schemas.openxmlformats.org/officeDocument/2006/relationships/slide" Target="slides/slide128.xml"/><Relationship Id="rId151" Type="http://schemas.openxmlformats.org/officeDocument/2006/relationships/slide" Target="slides/slide144.xml"/><Relationship Id="rId156" Type="http://schemas.openxmlformats.org/officeDocument/2006/relationships/slide" Target="slides/slide149.xml"/><Relationship Id="rId177" Type="http://schemas.openxmlformats.org/officeDocument/2006/relationships/slide" Target="slides/slide170.xml"/><Relationship Id="rId172" Type="http://schemas.openxmlformats.org/officeDocument/2006/relationships/slide" Target="slides/slide165.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slide" Target="slides/slide139.xml"/><Relationship Id="rId167" Type="http://schemas.openxmlformats.org/officeDocument/2006/relationships/slide" Target="slides/slide160.xml"/><Relationship Id="rId188"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162" Type="http://schemas.openxmlformats.org/officeDocument/2006/relationships/slide" Target="slides/slide155.xml"/><Relationship Id="rId183" Type="http://schemas.openxmlformats.org/officeDocument/2006/relationships/slide" Target="slides/slide176.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157" Type="http://schemas.openxmlformats.org/officeDocument/2006/relationships/slide" Target="slides/slide150.xml"/><Relationship Id="rId178" Type="http://schemas.openxmlformats.org/officeDocument/2006/relationships/slide" Target="slides/slide171.xml"/><Relationship Id="rId61" Type="http://schemas.openxmlformats.org/officeDocument/2006/relationships/slide" Target="slides/slide54.xml"/><Relationship Id="rId82" Type="http://schemas.openxmlformats.org/officeDocument/2006/relationships/slide" Target="slides/slide75.xml"/><Relationship Id="rId152" Type="http://schemas.openxmlformats.org/officeDocument/2006/relationships/slide" Target="slides/slide145.xml"/><Relationship Id="rId173" Type="http://schemas.openxmlformats.org/officeDocument/2006/relationships/slide" Target="slides/slide166.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168" Type="http://schemas.openxmlformats.org/officeDocument/2006/relationships/slide" Target="slides/slide16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163" Type="http://schemas.openxmlformats.org/officeDocument/2006/relationships/slide" Target="slides/slide156.xml"/><Relationship Id="rId184" Type="http://schemas.openxmlformats.org/officeDocument/2006/relationships/notesMaster" Target="notesMasters/notesMaster1.xml"/><Relationship Id="rId189"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slide" Target="slides/slide151.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74" Type="http://schemas.openxmlformats.org/officeDocument/2006/relationships/slide" Target="slides/slide167.xml"/><Relationship Id="rId179" Type="http://schemas.openxmlformats.org/officeDocument/2006/relationships/slide" Target="slides/slide172.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48" Type="http://schemas.openxmlformats.org/officeDocument/2006/relationships/slide" Target="slides/slide141.xml"/><Relationship Id="rId164" Type="http://schemas.openxmlformats.org/officeDocument/2006/relationships/slide" Target="slides/slide157.xml"/><Relationship Id="rId169" Type="http://schemas.openxmlformats.org/officeDocument/2006/relationships/slide" Target="slides/slide162.xml"/><Relationship Id="rId18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 Id="rId180" Type="http://schemas.openxmlformats.org/officeDocument/2006/relationships/slide" Target="slides/slide17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FB4EA5D-17E9-43BA-A1EA-A0D25F552D3B}" type="datetimeFigureOut">
              <a:rPr lang="en-US" smtClean="0"/>
              <a:t>6/22/2016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02AE2F5-08DF-4B18-A446-A0BCF29834AF}" type="slidenum">
              <a:rPr lang="en-US" smtClean="0"/>
              <a:t>‹#›</a:t>
            </a:fld>
            <a:endParaRPr lang="en-US" dirty="0"/>
          </a:p>
        </p:txBody>
      </p:sp>
    </p:spTree>
    <p:extLst>
      <p:ext uri="{BB962C8B-B14F-4D97-AF65-F5344CB8AC3E}">
        <p14:creationId xmlns:p14="http://schemas.microsoft.com/office/powerpoint/2010/main" val="1140375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Streams</a:t>
            </a:r>
            <a:r>
              <a:rPr lang="en-US" baseline="0" dirty="0" smtClean="0"/>
              <a:t> </a:t>
            </a:r>
            <a:r>
              <a:rPr lang="en-US" dirty="0" smtClean="0"/>
              <a:t>will change the process remains same.</a:t>
            </a:r>
            <a:endParaRPr lang="en-US" dirty="0"/>
          </a:p>
        </p:txBody>
      </p:sp>
      <p:sp>
        <p:nvSpPr>
          <p:cNvPr id="4" name="Slide Number Placeholder 3"/>
          <p:cNvSpPr>
            <a:spLocks noGrp="1"/>
          </p:cNvSpPr>
          <p:nvPr>
            <p:ph type="sldNum" sz="quarter" idx="10"/>
          </p:nvPr>
        </p:nvSpPr>
        <p:spPr/>
        <p:txBody>
          <a:bodyPr/>
          <a:lstStyle/>
          <a:p>
            <a:fld id="{9E30E921-58E5-4AB9-9B9D-3D074ECA172F}" type="slidenum">
              <a:rPr lang="en-US" smtClean="0"/>
              <a:t>79</a:t>
            </a:fld>
            <a:endParaRPr lang="en-US" dirty="0"/>
          </a:p>
        </p:txBody>
      </p:sp>
    </p:spTree>
    <p:extLst>
      <p:ext uri="{BB962C8B-B14F-4D97-AF65-F5344CB8AC3E}">
        <p14:creationId xmlns:p14="http://schemas.microsoft.com/office/powerpoint/2010/main" val="3758772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Embedded Coder doesn’t support multiple instantiation</a:t>
            </a:r>
            <a:r>
              <a:rPr lang="en-US" baseline="0" dirty="0" smtClean="0"/>
              <a:t> So PIM is not useful at this moment.</a:t>
            </a:r>
            <a:endParaRPr lang="en-US" dirty="0"/>
          </a:p>
        </p:txBody>
      </p:sp>
      <p:sp>
        <p:nvSpPr>
          <p:cNvPr id="4" name="Slide Number Placeholder 3"/>
          <p:cNvSpPr>
            <a:spLocks noGrp="1"/>
          </p:cNvSpPr>
          <p:nvPr>
            <p:ph type="sldNum" sz="quarter" idx="10"/>
          </p:nvPr>
        </p:nvSpPr>
        <p:spPr/>
        <p:txBody>
          <a:bodyPr/>
          <a:lstStyle/>
          <a:p>
            <a:fld id="{9E30E921-58E5-4AB9-9B9D-3D074ECA172F}" type="slidenum">
              <a:rPr lang="en-US" smtClean="0"/>
              <a:t>150</a:t>
            </a:fld>
            <a:endParaRPr lang="en-US" dirty="0"/>
          </a:p>
        </p:txBody>
      </p:sp>
    </p:spTree>
    <p:extLst>
      <p:ext uri="{BB962C8B-B14F-4D97-AF65-F5344CB8AC3E}">
        <p14:creationId xmlns:p14="http://schemas.microsoft.com/office/powerpoint/2010/main" val="2792287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30E921-58E5-4AB9-9B9D-3D074ECA172F}" type="slidenum">
              <a:rPr lang="en-US" smtClean="0"/>
              <a:t>158</a:t>
            </a:fld>
            <a:endParaRPr lang="en-US" dirty="0"/>
          </a:p>
        </p:txBody>
      </p:sp>
    </p:spTree>
    <p:extLst>
      <p:ext uri="{BB962C8B-B14F-4D97-AF65-F5344CB8AC3E}">
        <p14:creationId xmlns:p14="http://schemas.microsoft.com/office/powerpoint/2010/main" val="1009135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Vehicle – Base</a:t>
            </a:r>
            <a:r>
              <a:rPr lang="en-US" baseline="0" dirty="0" smtClean="0"/>
              <a:t> DataType</a:t>
            </a:r>
          </a:p>
          <a:p>
            <a:r>
              <a:rPr lang="en-US" baseline="0" dirty="0" smtClean="0"/>
              <a:t>SUV – Implementation DataType</a:t>
            </a:r>
          </a:p>
          <a:p>
            <a:r>
              <a:rPr lang="en-US" baseline="0" dirty="0" smtClean="0"/>
              <a:t>JEEP – Application DataType</a:t>
            </a:r>
            <a:endParaRPr lang="en-US" dirty="0"/>
          </a:p>
        </p:txBody>
      </p:sp>
      <p:sp>
        <p:nvSpPr>
          <p:cNvPr id="4" name="Slide Number Placeholder 3"/>
          <p:cNvSpPr>
            <a:spLocks noGrp="1"/>
          </p:cNvSpPr>
          <p:nvPr>
            <p:ph type="sldNum" sz="quarter" idx="10"/>
          </p:nvPr>
        </p:nvSpPr>
        <p:spPr/>
        <p:txBody>
          <a:bodyPr/>
          <a:lstStyle/>
          <a:p>
            <a:fld id="{9E30E921-58E5-4AB9-9B9D-3D074ECA172F}" type="slidenum">
              <a:rPr lang="en-US" smtClean="0"/>
              <a:t>90</a:t>
            </a:fld>
            <a:endParaRPr lang="en-US" dirty="0"/>
          </a:p>
        </p:txBody>
      </p:sp>
    </p:spTree>
    <p:extLst>
      <p:ext uri="{BB962C8B-B14F-4D97-AF65-F5344CB8AC3E}">
        <p14:creationId xmlns:p14="http://schemas.microsoft.com/office/powerpoint/2010/main" val="1894039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NV Team will create NV interfaces for EEPROM</a:t>
            </a:r>
          </a:p>
          <a:p>
            <a:r>
              <a:rPr lang="en-US" dirty="0" smtClean="0"/>
              <a:t>For Flash based NV Application Team shall create NV Interfaces.</a:t>
            </a:r>
            <a:endParaRPr lang="en-US" dirty="0"/>
          </a:p>
        </p:txBody>
      </p:sp>
      <p:sp>
        <p:nvSpPr>
          <p:cNvPr id="4" name="Slide Number Placeholder 3"/>
          <p:cNvSpPr>
            <a:spLocks noGrp="1"/>
          </p:cNvSpPr>
          <p:nvPr>
            <p:ph type="sldNum" sz="quarter" idx="10"/>
          </p:nvPr>
        </p:nvSpPr>
        <p:spPr/>
        <p:txBody>
          <a:bodyPr/>
          <a:lstStyle/>
          <a:p>
            <a:fld id="{9E30E921-58E5-4AB9-9B9D-3D074ECA172F}" type="slidenum">
              <a:rPr lang="en-US" smtClean="0"/>
              <a:t>119</a:t>
            </a:fld>
            <a:endParaRPr lang="en-US" dirty="0"/>
          </a:p>
        </p:txBody>
      </p:sp>
    </p:spTree>
    <p:extLst>
      <p:ext uri="{BB962C8B-B14F-4D97-AF65-F5344CB8AC3E}">
        <p14:creationId xmlns:p14="http://schemas.microsoft.com/office/powerpoint/2010/main" val="2458162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Embedded Coder does not Support</a:t>
            </a:r>
            <a:r>
              <a:rPr lang="en-US" baseline="0" dirty="0" smtClean="0"/>
              <a:t> neither Vector.</a:t>
            </a:r>
          </a:p>
        </p:txBody>
      </p:sp>
      <p:sp>
        <p:nvSpPr>
          <p:cNvPr id="4" name="Slide Number Placeholder 3"/>
          <p:cNvSpPr>
            <a:spLocks noGrp="1"/>
          </p:cNvSpPr>
          <p:nvPr>
            <p:ph type="sldNum" sz="quarter" idx="10"/>
          </p:nvPr>
        </p:nvSpPr>
        <p:spPr/>
        <p:txBody>
          <a:bodyPr/>
          <a:lstStyle/>
          <a:p>
            <a:fld id="{9E30E921-58E5-4AB9-9B9D-3D074ECA172F}" type="slidenum">
              <a:rPr lang="en-US" smtClean="0"/>
              <a:t>127</a:t>
            </a:fld>
            <a:endParaRPr lang="en-US" dirty="0"/>
          </a:p>
        </p:txBody>
      </p:sp>
    </p:spTree>
    <p:extLst>
      <p:ext uri="{BB962C8B-B14F-4D97-AF65-F5344CB8AC3E}">
        <p14:creationId xmlns:p14="http://schemas.microsoft.com/office/powerpoint/2010/main" val="3041178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Parameter</a:t>
            </a:r>
            <a:r>
              <a:rPr lang="en-US" baseline="0" dirty="0" smtClean="0"/>
              <a:t> Component do not have “Internal Behavior”.</a:t>
            </a:r>
            <a:endParaRPr lang="en-US" dirty="0"/>
          </a:p>
        </p:txBody>
      </p:sp>
      <p:sp>
        <p:nvSpPr>
          <p:cNvPr id="4" name="Slide Number Placeholder 3"/>
          <p:cNvSpPr>
            <a:spLocks noGrp="1"/>
          </p:cNvSpPr>
          <p:nvPr>
            <p:ph type="sldNum" sz="quarter" idx="10"/>
          </p:nvPr>
        </p:nvSpPr>
        <p:spPr/>
        <p:txBody>
          <a:bodyPr/>
          <a:lstStyle/>
          <a:p>
            <a:fld id="{9E30E921-58E5-4AB9-9B9D-3D074ECA172F}" type="slidenum">
              <a:rPr lang="en-US" smtClean="0"/>
              <a:t>131</a:t>
            </a:fld>
            <a:endParaRPr lang="en-US" dirty="0"/>
          </a:p>
        </p:txBody>
      </p:sp>
    </p:spTree>
    <p:extLst>
      <p:ext uri="{BB962C8B-B14F-4D97-AF65-F5344CB8AC3E}">
        <p14:creationId xmlns:p14="http://schemas.microsoft.com/office/powerpoint/2010/main" val="3878831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Static memory Can be used into MATLAB  not necessarily define in</a:t>
            </a:r>
            <a:r>
              <a:rPr lang="en-US" baseline="0" dirty="0" smtClean="0"/>
              <a:t> Architecture</a:t>
            </a:r>
            <a:r>
              <a:rPr lang="en-US" dirty="0" smtClean="0"/>
              <a:t> </a:t>
            </a:r>
            <a:endParaRPr lang="en-US" dirty="0"/>
          </a:p>
        </p:txBody>
      </p:sp>
      <p:sp>
        <p:nvSpPr>
          <p:cNvPr id="4" name="Slide Number Placeholder 3"/>
          <p:cNvSpPr>
            <a:spLocks noGrp="1"/>
          </p:cNvSpPr>
          <p:nvPr>
            <p:ph type="sldNum" sz="quarter" idx="10"/>
          </p:nvPr>
        </p:nvSpPr>
        <p:spPr/>
        <p:txBody>
          <a:bodyPr/>
          <a:lstStyle/>
          <a:p>
            <a:fld id="{9E30E921-58E5-4AB9-9B9D-3D074ECA172F}" type="slidenum">
              <a:rPr lang="en-US" smtClean="0"/>
              <a:t>132</a:t>
            </a:fld>
            <a:endParaRPr lang="en-US" dirty="0"/>
          </a:p>
        </p:txBody>
      </p:sp>
    </p:spTree>
    <p:extLst>
      <p:ext uri="{BB962C8B-B14F-4D97-AF65-F5344CB8AC3E}">
        <p14:creationId xmlns:p14="http://schemas.microsoft.com/office/powerpoint/2010/main" val="854617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30E921-58E5-4AB9-9B9D-3D074ECA172F}" type="slidenum">
              <a:rPr lang="en-US" smtClean="0"/>
              <a:t>134</a:t>
            </a:fld>
            <a:endParaRPr lang="en-US" dirty="0"/>
          </a:p>
        </p:txBody>
      </p:sp>
    </p:spTree>
    <p:extLst>
      <p:ext uri="{BB962C8B-B14F-4D97-AF65-F5344CB8AC3E}">
        <p14:creationId xmlns:p14="http://schemas.microsoft.com/office/powerpoint/2010/main" val="1301543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 Port Examples.</a:t>
            </a:r>
            <a:r>
              <a:rPr lang="en-US" baseline="0" dirty="0" smtClean="0"/>
              <a:t> NV Data or Output used in multiple runnables</a:t>
            </a:r>
            <a:endParaRPr lang="en-US" dirty="0"/>
          </a:p>
        </p:txBody>
      </p:sp>
      <p:sp>
        <p:nvSpPr>
          <p:cNvPr id="4" name="Slide Number Placeholder 3"/>
          <p:cNvSpPr>
            <a:spLocks noGrp="1"/>
          </p:cNvSpPr>
          <p:nvPr>
            <p:ph type="sldNum" sz="quarter" idx="10"/>
          </p:nvPr>
        </p:nvSpPr>
        <p:spPr/>
        <p:txBody>
          <a:bodyPr/>
          <a:lstStyle/>
          <a:p>
            <a:fld id="{9E30E921-58E5-4AB9-9B9D-3D074ECA172F}" type="slidenum">
              <a:rPr lang="en-US" smtClean="0"/>
              <a:t>138</a:t>
            </a:fld>
            <a:endParaRPr lang="en-US" dirty="0"/>
          </a:p>
        </p:txBody>
      </p:sp>
    </p:spTree>
    <p:extLst>
      <p:ext uri="{BB962C8B-B14F-4D97-AF65-F5344CB8AC3E}">
        <p14:creationId xmlns:p14="http://schemas.microsoft.com/office/powerpoint/2010/main" val="3148362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need to Explain</a:t>
            </a:r>
            <a:r>
              <a:rPr lang="en-US" baseline="0" dirty="0" smtClean="0"/>
              <a:t> Implicit and Explicit Communication and what are the options in system desk to select either of them.</a:t>
            </a:r>
            <a:endParaRPr lang="en-US" dirty="0"/>
          </a:p>
        </p:txBody>
      </p:sp>
      <p:sp>
        <p:nvSpPr>
          <p:cNvPr id="4" name="Slide Number Placeholder 3"/>
          <p:cNvSpPr>
            <a:spLocks noGrp="1"/>
          </p:cNvSpPr>
          <p:nvPr>
            <p:ph type="sldNum" sz="quarter" idx="10"/>
          </p:nvPr>
        </p:nvSpPr>
        <p:spPr/>
        <p:txBody>
          <a:bodyPr/>
          <a:lstStyle/>
          <a:p>
            <a:fld id="{9E30E921-58E5-4AB9-9B9D-3D074ECA172F}" type="slidenum">
              <a:rPr lang="en-US" smtClean="0"/>
              <a:t>145</a:t>
            </a:fld>
            <a:endParaRPr lang="en-US" dirty="0"/>
          </a:p>
        </p:txBody>
      </p:sp>
    </p:spTree>
    <p:extLst>
      <p:ext uri="{BB962C8B-B14F-4D97-AF65-F5344CB8AC3E}">
        <p14:creationId xmlns:p14="http://schemas.microsoft.com/office/powerpoint/2010/main" val="17049803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p:spTree>
      <p:nvGrpSpPr>
        <p:cNvPr id="1" name=""/>
        <p:cNvGrpSpPr/>
        <p:nvPr/>
      </p:nvGrpSpPr>
      <p:grpSpPr>
        <a:xfrm>
          <a:off x="0" y="0"/>
          <a:ext cx="0" cy="0"/>
          <a:chOff x="0" y="0"/>
          <a:chExt cx="0" cy="0"/>
        </a:xfrm>
      </p:grpSpPr>
      <p:sp>
        <p:nvSpPr>
          <p:cNvPr id="5" name="Segnaposto testo 4"/>
          <p:cNvSpPr>
            <a:spLocks noGrp="1"/>
          </p:cNvSpPr>
          <p:nvPr>
            <p:ph type="body" sz="quarter" idx="11" hasCustomPrompt="1"/>
          </p:nvPr>
        </p:nvSpPr>
        <p:spPr>
          <a:xfrm>
            <a:off x="972000" y="3739533"/>
            <a:ext cx="4368467" cy="205934"/>
          </a:xfrm>
          <a:prstGeom prst="rect">
            <a:avLst/>
          </a:prstGeom>
        </p:spPr>
        <p:txBody>
          <a:bodyPr vert="horz" lIns="0" tIns="0" rIns="0" bIns="0" anchor="t" anchorCtr="0"/>
          <a:lstStyle>
            <a:lvl1pPr marL="0" indent="0" algn="l">
              <a:lnSpc>
                <a:spcPts val="1200"/>
              </a:lnSpc>
              <a:spcBef>
                <a:spcPts val="0"/>
              </a:spcBef>
              <a:buNone/>
              <a:defRPr sz="1200" b="0" i="0" u="none" kern="1200" baseline="0">
                <a:solidFill>
                  <a:schemeClr val="bg2"/>
                </a:solidFill>
                <a:uFill>
                  <a:solidFill>
                    <a:srgbClr val="291C1D"/>
                  </a:solidFill>
                </a:uFill>
                <a:latin typeface="+mn-lt"/>
                <a:ea typeface="Adobe 仿宋 Std R"/>
              </a:defRPr>
            </a:lvl1pPr>
          </a:lstStyle>
          <a:p>
            <a:pPr lvl="0"/>
            <a:r>
              <a:rPr lang="it-IT" dirty="0" smtClean="0"/>
              <a:t>Name Surname</a:t>
            </a:r>
          </a:p>
        </p:txBody>
      </p:sp>
      <p:sp>
        <p:nvSpPr>
          <p:cNvPr id="9" name="Segnaposto testo 4"/>
          <p:cNvSpPr>
            <a:spLocks noGrp="1"/>
          </p:cNvSpPr>
          <p:nvPr>
            <p:ph type="body" sz="quarter" idx="14" hasCustomPrompt="1"/>
          </p:nvPr>
        </p:nvSpPr>
        <p:spPr>
          <a:xfrm>
            <a:off x="972001" y="2414000"/>
            <a:ext cx="7765600" cy="549333"/>
          </a:xfrm>
          <a:prstGeom prst="rect">
            <a:avLst/>
          </a:prstGeom>
        </p:spPr>
        <p:txBody>
          <a:bodyPr vert="horz" lIns="0" tIns="0" rIns="0" bIns="0" anchor="t" anchorCtr="0"/>
          <a:lstStyle>
            <a:lvl1pPr marL="0" indent="0" algn="l">
              <a:lnSpc>
                <a:spcPts val="3200"/>
              </a:lnSpc>
              <a:spcBef>
                <a:spcPts val="0"/>
              </a:spcBef>
              <a:buNone/>
              <a:defRPr sz="3200" b="1" i="0" u="none" kern="1200" baseline="0">
                <a:solidFill>
                  <a:schemeClr val="bg2"/>
                </a:solidFill>
                <a:uFill>
                  <a:solidFill>
                    <a:srgbClr val="291C1D"/>
                  </a:solidFill>
                </a:uFill>
                <a:latin typeface="+mn-lt"/>
                <a:ea typeface="Adobe 仿宋 Std R"/>
              </a:defRPr>
            </a:lvl1pPr>
          </a:lstStyle>
          <a:p>
            <a:pPr lvl="0"/>
            <a:r>
              <a:rPr lang="it-IT" dirty="0" smtClean="0"/>
              <a:t>Title of the presentation</a:t>
            </a:r>
            <a:endParaRPr lang="it-IT" dirty="0"/>
          </a:p>
        </p:txBody>
      </p:sp>
      <p:sp>
        <p:nvSpPr>
          <p:cNvPr id="10" name="Segnaposto testo 4"/>
          <p:cNvSpPr>
            <a:spLocks noGrp="1"/>
          </p:cNvSpPr>
          <p:nvPr>
            <p:ph type="body" sz="quarter" idx="15" hasCustomPrompt="1"/>
          </p:nvPr>
        </p:nvSpPr>
        <p:spPr>
          <a:xfrm>
            <a:off x="972001" y="2954000"/>
            <a:ext cx="7740200" cy="364933"/>
          </a:xfrm>
          <a:prstGeom prst="rect">
            <a:avLst/>
          </a:prstGeom>
        </p:spPr>
        <p:txBody>
          <a:bodyPr vert="horz" lIns="0" tIns="0" rIns="0" bIns="0" anchor="t" anchorCtr="0"/>
          <a:lstStyle>
            <a:lvl1pPr marL="0" indent="0" algn="l">
              <a:lnSpc>
                <a:spcPts val="2300"/>
              </a:lnSpc>
              <a:spcBef>
                <a:spcPts val="0"/>
              </a:spcBef>
              <a:buNone/>
              <a:defRPr sz="2000" b="0" i="0" u="none" kern="1200" baseline="0">
                <a:solidFill>
                  <a:schemeClr val="bg2"/>
                </a:solidFill>
                <a:uFill>
                  <a:solidFill>
                    <a:srgbClr val="291C1D"/>
                  </a:solidFill>
                </a:uFill>
                <a:latin typeface="+mn-lt"/>
                <a:ea typeface="Adobe 仿宋 Std R"/>
              </a:defRPr>
            </a:lvl1pPr>
          </a:lstStyle>
          <a:p>
            <a:pPr lvl="0"/>
            <a:r>
              <a:rPr lang="it-IT" dirty="0" smtClean="0"/>
              <a:t>Subtitle of the presentation</a:t>
            </a:r>
            <a:endParaRPr lang="it-IT" dirty="0"/>
          </a:p>
        </p:txBody>
      </p:sp>
      <p:sp>
        <p:nvSpPr>
          <p:cNvPr id="6" name="Segnaposto testo 4"/>
          <p:cNvSpPr>
            <a:spLocks noGrp="1"/>
          </p:cNvSpPr>
          <p:nvPr>
            <p:ph type="body" sz="quarter" idx="16" hasCustomPrompt="1"/>
          </p:nvPr>
        </p:nvSpPr>
        <p:spPr>
          <a:xfrm>
            <a:off x="972000" y="3976598"/>
            <a:ext cx="4368467" cy="197467"/>
          </a:xfrm>
          <a:prstGeom prst="rect">
            <a:avLst/>
          </a:prstGeom>
        </p:spPr>
        <p:txBody>
          <a:bodyPr vert="horz" lIns="0" tIns="0" rIns="0" bIns="0" anchor="t" anchorCtr="0"/>
          <a:lstStyle>
            <a:lvl1pPr marL="0" indent="0" algn="l">
              <a:lnSpc>
                <a:spcPts val="1200"/>
              </a:lnSpc>
              <a:spcBef>
                <a:spcPts val="0"/>
              </a:spcBef>
              <a:buNone/>
              <a:defRPr sz="1000" b="0" i="0" u="none" kern="1200" baseline="0">
                <a:solidFill>
                  <a:schemeClr val="bg2"/>
                </a:solidFill>
                <a:uFill>
                  <a:solidFill>
                    <a:srgbClr val="291C1D"/>
                  </a:solidFill>
                </a:uFill>
                <a:latin typeface="+mn-lt"/>
                <a:ea typeface="Adobe 仿宋 Std R"/>
              </a:defRPr>
            </a:lvl1pPr>
          </a:lstStyle>
          <a:p>
            <a:pPr lvl="0"/>
            <a:r>
              <a:rPr lang="it-IT" dirty="0" smtClean="0"/>
              <a:t>Job Title or Department</a:t>
            </a:r>
          </a:p>
        </p:txBody>
      </p:sp>
      <p:sp>
        <p:nvSpPr>
          <p:cNvPr id="7" name="Segnaposto testo 4"/>
          <p:cNvSpPr>
            <a:spLocks noGrp="1"/>
          </p:cNvSpPr>
          <p:nvPr>
            <p:ph type="body" sz="quarter" idx="17" hasCustomPrompt="1"/>
          </p:nvPr>
        </p:nvSpPr>
        <p:spPr>
          <a:xfrm>
            <a:off x="972000" y="5415932"/>
            <a:ext cx="4368467" cy="197467"/>
          </a:xfrm>
          <a:prstGeom prst="rect">
            <a:avLst/>
          </a:prstGeom>
        </p:spPr>
        <p:txBody>
          <a:bodyPr vert="horz" lIns="0" tIns="0" rIns="0" bIns="0" anchor="t" anchorCtr="0"/>
          <a:lstStyle>
            <a:lvl1pPr marL="0" indent="0" algn="l">
              <a:lnSpc>
                <a:spcPts val="1200"/>
              </a:lnSpc>
              <a:spcBef>
                <a:spcPts val="0"/>
              </a:spcBef>
              <a:buNone/>
              <a:defRPr sz="1000" b="0" i="0" u="none" kern="1200" baseline="0">
                <a:solidFill>
                  <a:schemeClr val="bg2"/>
                </a:solidFill>
                <a:uFill>
                  <a:solidFill>
                    <a:srgbClr val="291C1D"/>
                  </a:solidFill>
                </a:uFill>
                <a:latin typeface="+mn-lt"/>
                <a:ea typeface="Adobe 仿宋 Std R"/>
              </a:defRPr>
            </a:lvl1pPr>
          </a:lstStyle>
          <a:p>
            <a:pPr lvl="0"/>
            <a:r>
              <a:rPr lang="it-IT" dirty="0" smtClean="0"/>
              <a:t>City, Nation</a:t>
            </a:r>
          </a:p>
        </p:txBody>
      </p:sp>
      <p:sp>
        <p:nvSpPr>
          <p:cNvPr id="8" name="Segnaposto testo 4"/>
          <p:cNvSpPr>
            <a:spLocks noGrp="1"/>
          </p:cNvSpPr>
          <p:nvPr>
            <p:ph type="body" sz="quarter" idx="18" hasCustomPrompt="1"/>
          </p:nvPr>
        </p:nvSpPr>
        <p:spPr>
          <a:xfrm>
            <a:off x="972000" y="5636065"/>
            <a:ext cx="4368467" cy="197467"/>
          </a:xfrm>
          <a:prstGeom prst="rect">
            <a:avLst/>
          </a:prstGeom>
        </p:spPr>
        <p:txBody>
          <a:bodyPr vert="horz" lIns="0" tIns="0" rIns="0" bIns="0" anchor="t" anchorCtr="0"/>
          <a:lstStyle>
            <a:lvl1pPr marL="0" indent="0" algn="l">
              <a:lnSpc>
                <a:spcPts val="1200"/>
              </a:lnSpc>
              <a:spcBef>
                <a:spcPts val="0"/>
              </a:spcBef>
              <a:buNone/>
              <a:defRPr sz="1000" b="0" i="0" u="none" kern="1200" baseline="0">
                <a:solidFill>
                  <a:schemeClr val="bg2"/>
                </a:solidFill>
                <a:uFill>
                  <a:solidFill>
                    <a:srgbClr val="291C1D"/>
                  </a:solidFill>
                </a:uFill>
                <a:latin typeface="+mn-lt"/>
                <a:ea typeface="Adobe 仿宋 Std R"/>
              </a:defRPr>
            </a:lvl1pPr>
          </a:lstStyle>
          <a:p>
            <a:pPr lvl="0"/>
            <a:fld id="{E8FEB608-54EF-4A7B-AD23-2563726E47B4}" type="datetime4">
              <a:rPr lang="en-US" smtClean="0"/>
              <a:t>June 22, 2016</a:t>
            </a:fld>
            <a:endParaRPr lang="it-IT" dirty="0" smtClean="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CKUP">
    <p:spTree>
      <p:nvGrpSpPr>
        <p:cNvPr id="1" name=""/>
        <p:cNvGrpSpPr/>
        <p:nvPr/>
      </p:nvGrpSpPr>
      <p:grpSpPr>
        <a:xfrm>
          <a:off x="0" y="0"/>
          <a:ext cx="0" cy="0"/>
          <a:chOff x="0" y="0"/>
          <a:chExt cx="0" cy="0"/>
        </a:xfrm>
      </p:grpSpPr>
      <p:sp>
        <p:nvSpPr>
          <p:cNvPr id="12" name="CasellaDiTesto 11"/>
          <p:cNvSpPr txBox="1"/>
          <p:nvPr userDrawn="1"/>
        </p:nvSpPr>
        <p:spPr>
          <a:xfrm>
            <a:off x="720000" y="2806700"/>
            <a:ext cx="6036400" cy="952500"/>
          </a:xfrm>
          <a:prstGeom prst="rect">
            <a:avLst/>
          </a:prstGeom>
          <a:noFill/>
        </p:spPr>
        <p:txBody>
          <a:bodyPr wrap="none" lIns="0" tIns="0" rIns="0" bIns="0" rtlCol="0">
            <a:noAutofit/>
          </a:bodyPr>
          <a:lstStyle/>
          <a:p>
            <a:r>
              <a:rPr lang="it-IT" sz="5400" b="1" i="0" baseline="0" dirty="0" smtClean="0">
                <a:solidFill>
                  <a:schemeClr val="bg2"/>
                </a:solidFill>
              </a:rPr>
              <a:t>Backup</a:t>
            </a:r>
            <a:endParaRPr lang="it-IT" sz="5400" b="1" i="0" baseline="0" dirty="0">
              <a:solidFill>
                <a:schemeClr val="bg2"/>
              </a:solidFill>
            </a:endParaRPr>
          </a:p>
        </p:txBody>
      </p:sp>
      <p:sp>
        <p:nvSpPr>
          <p:cNvPr id="3" name="Segnaposto testo 4"/>
          <p:cNvSpPr>
            <a:spLocks noGrp="1"/>
          </p:cNvSpPr>
          <p:nvPr>
            <p:ph type="body" sz="quarter" idx="15" hasCustomPrompt="1"/>
          </p:nvPr>
        </p:nvSpPr>
        <p:spPr>
          <a:xfrm>
            <a:off x="720000" y="3766800"/>
            <a:ext cx="7848267" cy="364933"/>
          </a:xfrm>
          <a:prstGeom prst="rect">
            <a:avLst/>
          </a:prstGeom>
        </p:spPr>
        <p:txBody>
          <a:bodyPr vert="horz" lIns="0" tIns="0" rIns="0" bIns="0" anchor="t" anchorCtr="0"/>
          <a:lstStyle>
            <a:lvl1pPr marL="0" indent="0" algn="l">
              <a:lnSpc>
                <a:spcPts val="2300"/>
              </a:lnSpc>
              <a:spcBef>
                <a:spcPts val="0"/>
              </a:spcBef>
              <a:buNone/>
              <a:defRPr sz="2000" b="0" i="0" u="none" kern="1200" baseline="0">
                <a:solidFill>
                  <a:schemeClr val="bg2"/>
                </a:solidFill>
                <a:uFill>
                  <a:solidFill>
                    <a:srgbClr val="291C1D"/>
                  </a:solidFill>
                </a:uFill>
                <a:latin typeface="+mn-lt"/>
                <a:ea typeface="Adobe 仿宋 Std R"/>
              </a:defRPr>
            </a:lvl1pPr>
          </a:lstStyle>
          <a:p>
            <a:pPr lvl="0"/>
            <a:r>
              <a:rPr lang="it-IT" dirty="0" smtClean="0"/>
              <a:t>Optional </a:t>
            </a:r>
            <a:r>
              <a:rPr lang="it-IT" dirty="0" err="1" smtClean="0"/>
              <a:t>subtitle</a:t>
            </a:r>
            <a:endParaRPr lang="it-IT"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DEX">
    <p:spTree>
      <p:nvGrpSpPr>
        <p:cNvPr id="1" name=""/>
        <p:cNvGrpSpPr/>
        <p:nvPr/>
      </p:nvGrpSpPr>
      <p:grpSpPr>
        <a:xfrm>
          <a:off x="0" y="0"/>
          <a:ext cx="0" cy="0"/>
          <a:chOff x="0" y="0"/>
          <a:chExt cx="0" cy="0"/>
        </a:xfrm>
      </p:grpSpPr>
      <p:sp>
        <p:nvSpPr>
          <p:cNvPr id="12" name="CasellaDiTesto 11"/>
          <p:cNvSpPr txBox="1"/>
          <p:nvPr userDrawn="1"/>
        </p:nvSpPr>
        <p:spPr>
          <a:xfrm>
            <a:off x="540000" y="177800"/>
            <a:ext cx="6036400" cy="1244600"/>
          </a:xfrm>
          <a:prstGeom prst="rect">
            <a:avLst/>
          </a:prstGeom>
          <a:noFill/>
        </p:spPr>
        <p:txBody>
          <a:bodyPr wrap="none" lIns="0" tIns="0" rIns="0" bIns="0" rtlCol="0">
            <a:noAutofit/>
          </a:bodyPr>
          <a:lstStyle/>
          <a:p>
            <a:r>
              <a:rPr lang="it-IT" sz="3600" b="0" i="0" baseline="0" dirty="0" err="1" smtClean="0">
                <a:solidFill>
                  <a:schemeClr val="bg2"/>
                </a:solidFill>
              </a:rPr>
              <a:t>Index</a:t>
            </a:r>
            <a:endParaRPr lang="it-IT" sz="3600" b="0" i="0" baseline="0" dirty="0">
              <a:solidFill>
                <a:schemeClr val="bg2"/>
              </a:solidFill>
            </a:endParaRPr>
          </a:p>
        </p:txBody>
      </p:sp>
      <p:sp>
        <p:nvSpPr>
          <p:cNvPr id="3" name="Segnaposto numero diapositiva 6"/>
          <p:cNvSpPr>
            <a:spLocks noGrp="1"/>
          </p:cNvSpPr>
          <p:nvPr>
            <p:ph type="sldNum" sz="quarter" idx="4"/>
          </p:nvPr>
        </p:nvSpPr>
        <p:spPr>
          <a:xfrm>
            <a:off x="8451450" y="6588000"/>
            <a:ext cx="320558" cy="199598"/>
          </a:xfrm>
          <a:prstGeom prst="rect">
            <a:avLst/>
          </a:prstGeom>
        </p:spPr>
        <p:txBody>
          <a:bodyPr vert="horz" lIns="0" tIns="0" rIns="0" bIns="0" rtlCol="0" anchor="t" anchorCtr="0"/>
          <a:lstStyle>
            <a:lvl1pPr algn="l">
              <a:defRPr sz="800" baseline="0">
                <a:solidFill>
                  <a:schemeClr val="accent2"/>
                </a:solidFill>
                <a:latin typeface="+mn-lt"/>
              </a:defRPr>
            </a:lvl1pPr>
          </a:lstStyle>
          <a:p>
            <a:fld id="{9648F461-6B1C-CA42-A063-2DCE900AB2CB}" type="slidenum">
              <a:rPr lang="it-IT"/>
              <a:pPr/>
              <a:t>‹#›</a:t>
            </a:fld>
            <a:endParaRPr lang="it-IT"/>
          </a:p>
        </p:txBody>
      </p:sp>
      <p:sp>
        <p:nvSpPr>
          <p:cNvPr id="4" name="Segnaposto data 7"/>
          <p:cNvSpPr>
            <a:spLocks noGrp="1"/>
          </p:cNvSpPr>
          <p:nvPr>
            <p:ph type="dt" sz="half" idx="19"/>
          </p:nvPr>
        </p:nvSpPr>
        <p:spPr>
          <a:xfrm>
            <a:off x="6611393" y="6588000"/>
            <a:ext cx="1420768" cy="206531"/>
          </a:xfrm>
        </p:spPr>
        <p:txBody>
          <a:bodyPr/>
          <a:lstStyle/>
          <a:p>
            <a:fld id="{DCB5D702-05A4-426A-AB3B-D0AB773447AF}" type="datetime4">
              <a:rPr lang="en-US" smtClean="0"/>
              <a:t>June 22, 2016</a:t>
            </a:fld>
            <a:endParaRPr lang="it-IT" dirty="0"/>
          </a:p>
        </p:txBody>
      </p:sp>
      <p:sp>
        <p:nvSpPr>
          <p:cNvPr id="5" name="Segnaposto piè di pagina 13"/>
          <p:cNvSpPr>
            <a:spLocks noGrp="1"/>
          </p:cNvSpPr>
          <p:nvPr>
            <p:ph type="ftr" sz="quarter" idx="20"/>
          </p:nvPr>
        </p:nvSpPr>
        <p:spPr>
          <a:xfrm>
            <a:off x="540000" y="6588000"/>
            <a:ext cx="3777004" cy="234131"/>
          </a:xfrm>
        </p:spPr>
        <p:txBody>
          <a:bodyPr/>
          <a:lstStyle/>
          <a:p>
            <a:r>
              <a:rPr lang="it-IT" smtClean="0"/>
              <a:t>Title of the presentation</a:t>
            </a:r>
            <a:endParaRPr lang="it-IT"/>
          </a:p>
        </p:txBody>
      </p:sp>
      <p:sp>
        <p:nvSpPr>
          <p:cNvPr id="6" name="Segnaposto testo 4"/>
          <p:cNvSpPr>
            <a:spLocks noGrp="1"/>
          </p:cNvSpPr>
          <p:nvPr>
            <p:ph type="body" sz="quarter" idx="21" hasCustomPrompt="1"/>
          </p:nvPr>
        </p:nvSpPr>
        <p:spPr>
          <a:xfrm>
            <a:off x="540000" y="2031999"/>
            <a:ext cx="8223000" cy="4087999"/>
          </a:xfrm>
          <a:prstGeom prst="rect">
            <a:avLst/>
          </a:prstGeom>
        </p:spPr>
        <p:txBody>
          <a:bodyPr vert="horz" lIns="0" tIns="0" rIns="0" bIns="0" anchor="t" anchorCtr="0"/>
          <a:lstStyle>
            <a:lvl1pPr marL="198000" indent="-360000" algn="l">
              <a:lnSpc>
                <a:spcPts val="3200"/>
              </a:lnSpc>
              <a:spcBef>
                <a:spcPts val="0"/>
              </a:spcBef>
              <a:buClr>
                <a:schemeClr val="accent1"/>
              </a:buClr>
              <a:buSzPct val="130000"/>
              <a:buFont typeface="Lucida Grande"/>
              <a:buChar char="■"/>
              <a:defRPr sz="1800" b="0" i="0" u="none" kern="1200" baseline="0">
                <a:solidFill>
                  <a:schemeClr val="accent2"/>
                </a:solidFill>
                <a:uFill>
                  <a:solidFill>
                    <a:srgbClr val="291C1D"/>
                  </a:solidFill>
                </a:uFill>
                <a:latin typeface="+mn-lt"/>
                <a:ea typeface="Adobe 仿宋 Std R"/>
              </a:defRPr>
            </a:lvl1pPr>
          </a:lstStyle>
          <a:p>
            <a:pPr lvl="0"/>
            <a:r>
              <a:rPr lang="it-IT" dirty="0" smtClean="0"/>
              <a:t>Title</a:t>
            </a:r>
          </a:p>
          <a:p>
            <a:pPr lvl="0"/>
            <a:r>
              <a:rPr lang="it-IT" dirty="0" smtClean="0"/>
              <a:t>Title</a:t>
            </a:r>
          </a:p>
          <a:p>
            <a:pPr lvl="0"/>
            <a:r>
              <a:rPr lang="it-IT" dirty="0" smtClean="0"/>
              <a:t>Title</a:t>
            </a:r>
          </a:p>
          <a:p>
            <a:pPr lvl="0"/>
            <a:r>
              <a:rPr lang="it-IT" dirty="0" smtClean="0"/>
              <a:t>Title</a:t>
            </a:r>
          </a:p>
          <a:p>
            <a:pPr lvl="0"/>
            <a:r>
              <a:rPr lang="it-IT" dirty="0" smtClean="0"/>
              <a:t>Title</a:t>
            </a:r>
          </a:p>
        </p:txBody>
      </p:sp>
      <p:cxnSp>
        <p:nvCxnSpPr>
          <p:cNvPr id="7" name="Connettore 1 6"/>
          <p:cNvCxnSpPr/>
          <p:nvPr userDrawn="1"/>
        </p:nvCxnSpPr>
        <p:spPr>
          <a:xfrm>
            <a:off x="516467" y="759621"/>
            <a:ext cx="8640000" cy="0"/>
          </a:xfrm>
          <a:prstGeom prst="line">
            <a:avLst/>
          </a:prstGeom>
          <a:ln w="1270" cmpd="sng">
            <a:solidFill>
              <a:schemeClr val="bg2"/>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DEX">
    <p:spTree>
      <p:nvGrpSpPr>
        <p:cNvPr id="1" name=""/>
        <p:cNvGrpSpPr/>
        <p:nvPr/>
      </p:nvGrpSpPr>
      <p:grpSpPr>
        <a:xfrm>
          <a:off x="0" y="0"/>
          <a:ext cx="0" cy="0"/>
          <a:chOff x="0" y="0"/>
          <a:chExt cx="0" cy="0"/>
        </a:xfrm>
      </p:grpSpPr>
      <p:sp>
        <p:nvSpPr>
          <p:cNvPr id="9" name="Segnaposto testo 4"/>
          <p:cNvSpPr>
            <a:spLocks noGrp="1"/>
          </p:cNvSpPr>
          <p:nvPr>
            <p:ph type="body" sz="quarter" idx="14" hasCustomPrompt="1"/>
          </p:nvPr>
        </p:nvSpPr>
        <p:spPr>
          <a:xfrm>
            <a:off x="540000" y="205400"/>
            <a:ext cx="6055533" cy="322075"/>
          </a:xfrm>
          <a:prstGeom prst="rect">
            <a:avLst/>
          </a:prstGeom>
        </p:spPr>
        <p:txBody>
          <a:bodyPr vert="horz" lIns="0" tIns="0" rIns="0" bIns="0" anchor="ctr" anchorCtr="0"/>
          <a:lstStyle>
            <a:lvl1pPr marL="0" indent="0" algn="l">
              <a:lnSpc>
                <a:spcPts val="2200"/>
              </a:lnSpc>
              <a:spcBef>
                <a:spcPts val="0"/>
              </a:spcBef>
              <a:buNone/>
              <a:defRPr sz="2200" b="1" i="0" u="none" kern="1200" baseline="0">
                <a:solidFill>
                  <a:schemeClr val="accent1"/>
                </a:solidFill>
                <a:uFill>
                  <a:solidFill>
                    <a:srgbClr val="291C1D"/>
                  </a:solidFill>
                </a:uFill>
                <a:latin typeface="+mn-lt"/>
                <a:ea typeface="Adobe 仿宋 Std R"/>
              </a:defRPr>
            </a:lvl1pPr>
          </a:lstStyle>
          <a:p>
            <a:pPr lvl="0"/>
            <a:r>
              <a:rPr lang="it-IT" dirty="0" err="1" smtClean="0"/>
              <a:t>Index</a:t>
            </a:r>
            <a:endParaRPr lang="it-IT" dirty="0" smtClean="0"/>
          </a:p>
        </p:txBody>
      </p:sp>
      <p:sp>
        <p:nvSpPr>
          <p:cNvPr id="10" name="Segnaposto testo 4"/>
          <p:cNvSpPr>
            <a:spLocks noGrp="1"/>
          </p:cNvSpPr>
          <p:nvPr>
            <p:ph type="body" sz="quarter" idx="18" hasCustomPrompt="1"/>
          </p:nvPr>
        </p:nvSpPr>
        <p:spPr>
          <a:xfrm>
            <a:off x="4860000" y="1259999"/>
            <a:ext cx="3708000" cy="4860000"/>
          </a:xfrm>
          <a:prstGeom prst="rect">
            <a:avLst/>
          </a:prstGeom>
        </p:spPr>
        <p:txBody>
          <a:bodyPr vert="horz" lIns="0" tIns="0" rIns="0" bIns="0" anchor="t" anchorCtr="0"/>
          <a:lstStyle>
            <a:lvl1pPr marL="198000" indent="-180000" algn="l">
              <a:lnSpc>
                <a:spcPts val="2200"/>
              </a:lnSpc>
              <a:spcBef>
                <a:spcPts val="0"/>
              </a:spcBef>
              <a:buFont typeface="Wingdings" charset="2"/>
              <a:buChar char="§"/>
              <a:defRPr sz="1400" b="0" i="0" u="none" kern="1200" baseline="0">
                <a:solidFill>
                  <a:schemeClr val="accent2"/>
                </a:solidFill>
                <a:uFill>
                  <a:solidFill>
                    <a:srgbClr val="291C1D"/>
                  </a:solidFill>
                </a:uFill>
                <a:latin typeface="+mn-lt"/>
                <a:ea typeface="Adobe 仿宋 Std R"/>
              </a:defRPr>
            </a:lvl1pPr>
          </a:lstStyle>
          <a:p>
            <a:pPr lvl="0"/>
            <a:r>
              <a:rPr lang="it-IT" dirty="0" smtClean="0"/>
              <a:t>Title</a:t>
            </a:r>
          </a:p>
          <a:p>
            <a:pPr lvl="0"/>
            <a:r>
              <a:rPr lang="it-IT" dirty="0" smtClean="0"/>
              <a:t>Title</a:t>
            </a:r>
          </a:p>
          <a:p>
            <a:pPr lvl="0"/>
            <a:r>
              <a:rPr lang="it-IT" dirty="0" smtClean="0"/>
              <a:t>Title</a:t>
            </a:r>
          </a:p>
          <a:p>
            <a:pPr lvl="0"/>
            <a:r>
              <a:rPr lang="it-IT" dirty="0" smtClean="0"/>
              <a:t>Title</a:t>
            </a:r>
          </a:p>
          <a:p>
            <a:pPr lvl="0"/>
            <a:r>
              <a:rPr lang="it-IT" dirty="0" smtClean="0"/>
              <a:t>Title</a:t>
            </a:r>
          </a:p>
        </p:txBody>
      </p:sp>
      <p:sp>
        <p:nvSpPr>
          <p:cNvPr id="12" name="Segnaposto numero diapositiva 6"/>
          <p:cNvSpPr>
            <a:spLocks noGrp="1"/>
          </p:cNvSpPr>
          <p:nvPr>
            <p:ph type="sldNum" sz="quarter" idx="4"/>
          </p:nvPr>
        </p:nvSpPr>
        <p:spPr>
          <a:xfrm>
            <a:off x="8451450" y="6588000"/>
            <a:ext cx="320558" cy="199598"/>
          </a:xfrm>
          <a:prstGeom prst="rect">
            <a:avLst/>
          </a:prstGeom>
        </p:spPr>
        <p:txBody>
          <a:bodyPr vert="horz" lIns="0" tIns="0" rIns="0" bIns="0" rtlCol="0" anchor="t" anchorCtr="0"/>
          <a:lstStyle>
            <a:lvl1pPr algn="l">
              <a:defRPr sz="800" baseline="0">
                <a:solidFill>
                  <a:schemeClr val="accent2"/>
                </a:solidFill>
                <a:latin typeface="+mn-lt"/>
              </a:defRPr>
            </a:lvl1pPr>
          </a:lstStyle>
          <a:p>
            <a:fld id="{9648F461-6B1C-CA42-A063-2DCE900AB2CB}" type="slidenum">
              <a:rPr lang="it-IT"/>
              <a:pPr/>
              <a:t>‹#›</a:t>
            </a:fld>
            <a:endParaRPr lang="it-IT"/>
          </a:p>
        </p:txBody>
      </p:sp>
      <p:sp>
        <p:nvSpPr>
          <p:cNvPr id="8" name="Segnaposto data 7"/>
          <p:cNvSpPr>
            <a:spLocks noGrp="1"/>
          </p:cNvSpPr>
          <p:nvPr>
            <p:ph type="dt" sz="half" idx="19"/>
          </p:nvPr>
        </p:nvSpPr>
        <p:spPr/>
        <p:txBody>
          <a:bodyPr/>
          <a:lstStyle/>
          <a:p>
            <a:fld id="{46AE7CCD-255B-4832-9F53-E8A7AB8B5FC3}" type="datetime4">
              <a:rPr lang="en-US" smtClean="0"/>
              <a:t>June 22, 2016</a:t>
            </a:fld>
            <a:endParaRPr lang="it-IT" dirty="0"/>
          </a:p>
        </p:txBody>
      </p:sp>
      <p:sp>
        <p:nvSpPr>
          <p:cNvPr id="14" name="Segnaposto piè di pagina 13"/>
          <p:cNvSpPr>
            <a:spLocks noGrp="1"/>
          </p:cNvSpPr>
          <p:nvPr>
            <p:ph type="ftr" sz="quarter" idx="20"/>
          </p:nvPr>
        </p:nvSpPr>
        <p:spPr/>
        <p:txBody>
          <a:bodyPr/>
          <a:lstStyle/>
          <a:p>
            <a:r>
              <a:rPr lang="it-IT" smtClean="0"/>
              <a:t>Title of the presentation</a:t>
            </a:r>
            <a:endParaRPr lang="it-IT"/>
          </a:p>
        </p:txBody>
      </p:sp>
      <p:sp>
        <p:nvSpPr>
          <p:cNvPr id="13" name="Segnaposto testo 4"/>
          <p:cNvSpPr>
            <a:spLocks noGrp="1"/>
          </p:cNvSpPr>
          <p:nvPr>
            <p:ph type="body" sz="quarter" idx="21" hasCustomPrompt="1"/>
          </p:nvPr>
        </p:nvSpPr>
        <p:spPr>
          <a:xfrm>
            <a:off x="540000" y="1259999"/>
            <a:ext cx="3708000" cy="4860000"/>
          </a:xfrm>
          <a:prstGeom prst="rect">
            <a:avLst/>
          </a:prstGeom>
        </p:spPr>
        <p:txBody>
          <a:bodyPr vert="horz" lIns="0" tIns="0" rIns="0" bIns="0" anchor="t" anchorCtr="0"/>
          <a:lstStyle>
            <a:lvl1pPr marL="198000" indent="-180000" algn="l">
              <a:lnSpc>
                <a:spcPts val="2200"/>
              </a:lnSpc>
              <a:spcBef>
                <a:spcPts val="0"/>
              </a:spcBef>
              <a:buFont typeface="Wingdings" charset="2"/>
              <a:buChar char="§"/>
              <a:defRPr sz="1400" b="0" i="0" u="none" kern="1200" baseline="0">
                <a:solidFill>
                  <a:schemeClr val="accent2"/>
                </a:solidFill>
                <a:uFill>
                  <a:solidFill>
                    <a:srgbClr val="291C1D"/>
                  </a:solidFill>
                </a:uFill>
                <a:latin typeface="+mn-lt"/>
                <a:ea typeface="Adobe 仿宋 Std R"/>
              </a:defRPr>
            </a:lvl1pPr>
          </a:lstStyle>
          <a:p>
            <a:pPr lvl="0"/>
            <a:r>
              <a:rPr lang="it-IT" dirty="0" smtClean="0"/>
              <a:t>Title</a:t>
            </a:r>
          </a:p>
          <a:p>
            <a:pPr lvl="0"/>
            <a:r>
              <a:rPr lang="it-IT" dirty="0" smtClean="0"/>
              <a:t>Title</a:t>
            </a:r>
          </a:p>
          <a:p>
            <a:pPr lvl="0"/>
            <a:r>
              <a:rPr lang="it-IT" dirty="0" smtClean="0"/>
              <a:t>Title</a:t>
            </a:r>
          </a:p>
          <a:p>
            <a:pPr lvl="0"/>
            <a:r>
              <a:rPr lang="it-IT" dirty="0" smtClean="0"/>
              <a:t>Title</a:t>
            </a:r>
          </a:p>
          <a:p>
            <a:pPr lvl="0"/>
            <a:r>
              <a:rPr lang="it-IT" dirty="0" smtClean="0"/>
              <a:t>Title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S">
    <p:spTree>
      <p:nvGrpSpPr>
        <p:cNvPr id="1" name=""/>
        <p:cNvGrpSpPr/>
        <p:nvPr/>
      </p:nvGrpSpPr>
      <p:grpSpPr>
        <a:xfrm>
          <a:off x="0" y="0"/>
          <a:ext cx="0" cy="0"/>
          <a:chOff x="0" y="0"/>
          <a:chExt cx="0" cy="0"/>
        </a:xfrm>
      </p:grpSpPr>
      <p:sp>
        <p:nvSpPr>
          <p:cNvPr id="7" name="Segnaposto testo 4"/>
          <p:cNvSpPr>
            <a:spLocks noGrp="1"/>
          </p:cNvSpPr>
          <p:nvPr>
            <p:ph type="body" sz="quarter" idx="16" hasCustomPrompt="1"/>
          </p:nvPr>
        </p:nvSpPr>
        <p:spPr>
          <a:xfrm>
            <a:off x="540000" y="1260000"/>
            <a:ext cx="3708000" cy="4860000"/>
          </a:xfrm>
          <a:prstGeom prst="rect">
            <a:avLst/>
          </a:prstGeom>
        </p:spPr>
        <p:txBody>
          <a:bodyPr vert="horz" lIns="0" tIns="0" rIns="0" bIns="0" anchor="t" anchorCtr="0"/>
          <a:lstStyle>
            <a:lvl1pPr marL="0" indent="0" algn="l">
              <a:lnSpc>
                <a:spcPts val="2200"/>
              </a:lnSpc>
              <a:spcBef>
                <a:spcPts val="0"/>
              </a:spcBef>
              <a:buNone/>
              <a:defRPr sz="1400" b="0" i="0" u="none" kern="1200" baseline="0">
                <a:solidFill>
                  <a:schemeClr val="accent2"/>
                </a:solidFill>
                <a:uFill>
                  <a:solidFill>
                    <a:srgbClr val="291C1D"/>
                  </a:solidFill>
                </a:uFill>
                <a:latin typeface="+mn-lt"/>
                <a:ea typeface="Adobe 仿宋 Std R"/>
              </a:defRPr>
            </a:lvl1pPr>
          </a:lstStyle>
          <a:p>
            <a:pPr lvl="0"/>
            <a:r>
              <a:rPr lang="it-IT" dirty="0" smtClean="0"/>
              <a:t>Text lorem ipsum</a:t>
            </a:r>
          </a:p>
        </p:txBody>
      </p:sp>
      <p:sp>
        <p:nvSpPr>
          <p:cNvPr id="9" name="Segnaposto testo 4"/>
          <p:cNvSpPr>
            <a:spLocks noGrp="1"/>
          </p:cNvSpPr>
          <p:nvPr>
            <p:ph type="body" sz="quarter" idx="14" hasCustomPrompt="1"/>
          </p:nvPr>
        </p:nvSpPr>
        <p:spPr>
          <a:xfrm>
            <a:off x="540000" y="205400"/>
            <a:ext cx="6055533" cy="322075"/>
          </a:xfrm>
          <a:prstGeom prst="rect">
            <a:avLst/>
          </a:prstGeom>
        </p:spPr>
        <p:txBody>
          <a:bodyPr vert="horz" lIns="0" tIns="0" rIns="0" bIns="0" anchor="ctr" anchorCtr="0"/>
          <a:lstStyle>
            <a:lvl1pPr marL="0" indent="0" algn="l">
              <a:lnSpc>
                <a:spcPts val="2200"/>
              </a:lnSpc>
              <a:spcBef>
                <a:spcPts val="0"/>
              </a:spcBef>
              <a:buNone/>
              <a:defRPr sz="2200" b="1" i="0" u="none" kern="1200" baseline="0">
                <a:solidFill>
                  <a:schemeClr val="accent1"/>
                </a:solidFill>
                <a:uFill>
                  <a:solidFill>
                    <a:srgbClr val="291C1D"/>
                  </a:solidFill>
                </a:uFill>
                <a:latin typeface="+mn-lt"/>
                <a:ea typeface="Adobe 仿宋 Std R"/>
              </a:defRPr>
            </a:lvl1pPr>
          </a:lstStyle>
          <a:p>
            <a:pPr lvl="0"/>
            <a:r>
              <a:rPr lang="it-IT" dirty="0" smtClean="0"/>
              <a:t>Title here</a:t>
            </a:r>
          </a:p>
        </p:txBody>
      </p:sp>
      <p:sp>
        <p:nvSpPr>
          <p:cNvPr id="10" name="Segnaposto testo 4"/>
          <p:cNvSpPr>
            <a:spLocks noGrp="1"/>
          </p:cNvSpPr>
          <p:nvPr>
            <p:ph type="body" sz="quarter" idx="18" hasCustomPrompt="1"/>
          </p:nvPr>
        </p:nvSpPr>
        <p:spPr>
          <a:xfrm>
            <a:off x="4860000" y="1259999"/>
            <a:ext cx="3708000" cy="4860000"/>
          </a:xfrm>
          <a:prstGeom prst="rect">
            <a:avLst/>
          </a:prstGeom>
        </p:spPr>
        <p:txBody>
          <a:bodyPr vert="horz" lIns="0" tIns="0" rIns="0" bIns="0" anchor="t" anchorCtr="0"/>
          <a:lstStyle>
            <a:lvl1pPr marL="198000" indent="-180000" algn="l">
              <a:lnSpc>
                <a:spcPts val="2200"/>
              </a:lnSpc>
              <a:spcBef>
                <a:spcPts val="0"/>
              </a:spcBef>
              <a:buFont typeface="Arial"/>
              <a:buChar char="•"/>
              <a:defRPr sz="1400" b="0" i="0" u="none" kern="1200" baseline="0">
                <a:solidFill>
                  <a:schemeClr val="accent2"/>
                </a:solidFill>
                <a:uFill>
                  <a:solidFill>
                    <a:srgbClr val="291C1D"/>
                  </a:solidFill>
                </a:uFill>
                <a:latin typeface="+mn-lt"/>
                <a:ea typeface="Adobe 仿宋 Std R"/>
              </a:defRPr>
            </a:lvl1pPr>
          </a:lstStyle>
          <a:p>
            <a:pPr lvl="0"/>
            <a:r>
              <a:rPr lang="it-IT" dirty="0" smtClean="0"/>
              <a:t>Bullet text</a:t>
            </a:r>
          </a:p>
        </p:txBody>
      </p:sp>
      <p:sp>
        <p:nvSpPr>
          <p:cNvPr id="12" name="Segnaposto numero diapositiva 6"/>
          <p:cNvSpPr>
            <a:spLocks noGrp="1"/>
          </p:cNvSpPr>
          <p:nvPr>
            <p:ph type="sldNum" sz="quarter" idx="4"/>
          </p:nvPr>
        </p:nvSpPr>
        <p:spPr>
          <a:xfrm>
            <a:off x="8451450" y="6588000"/>
            <a:ext cx="320558" cy="199598"/>
          </a:xfrm>
          <a:prstGeom prst="rect">
            <a:avLst/>
          </a:prstGeom>
        </p:spPr>
        <p:txBody>
          <a:bodyPr vert="horz" lIns="0" tIns="0" rIns="0" bIns="0" rtlCol="0" anchor="t" anchorCtr="0"/>
          <a:lstStyle>
            <a:lvl1pPr algn="l">
              <a:defRPr sz="800" baseline="0">
                <a:solidFill>
                  <a:schemeClr val="accent2"/>
                </a:solidFill>
                <a:latin typeface="+mn-lt"/>
              </a:defRPr>
            </a:lvl1pPr>
          </a:lstStyle>
          <a:p>
            <a:fld id="{9648F461-6B1C-CA42-A063-2DCE900AB2CB}" type="slidenum">
              <a:rPr lang="it-IT"/>
              <a:pPr/>
              <a:t>‹#›</a:t>
            </a:fld>
            <a:endParaRPr lang="it-IT"/>
          </a:p>
        </p:txBody>
      </p:sp>
      <p:sp>
        <p:nvSpPr>
          <p:cNvPr id="8" name="Segnaposto data 7"/>
          <p:cNvSpPr>
            <a:spLocks noGrp="1"/>
          </p:cNvSpPr>
          <p:nvPr>
            <p:ph type="dt" sz="half" idx="19"/>
          </p:nvPr>
        </p:nvSpPr>
        <p:spPr/>
        <p:txBody>
          <a:bodyPr/>
          <a:lstStyle/>
          <a:p>
            <a:fld id="{0F0EF886-CB19-4AA9-A494-9C3CDA324A48}" type="datetime4">
              <a:rPr lang="en-US" smtClean="0"/>
              <a:t>June 22, 2016</a:t>
            </a:fld>
            <a:endParaRPr lang="it-IT" dirty="0"/>
          </a:p>
        </p:txBody>
      </p:sp>
      <p:sp>
        <p:nvSpPr>
          <p:cNvPr id="14" name="Segnaposto piè di pagina 13"/>
          <p:cNvSpPr>
            <a:spLocks noGrp="1"/>
          </p:cNvSpPr>
          <p:nvPr>
            <p:ph type="ftr" sz="quarter" idx="20"/>
          </p:nvPr>
        </p:nvSpPr>
        <p:spPr/>
        <p:txBody>
          <a:bodyPr/>
          <a:lstStyle/>
          <a:p>
            <a:r>
              <a:rPr lang="it-IT" smtClean="0"/>
              <a:t>Title of the presentation</a:t>
            </a:r>
            <a:endParaRPr lang="it-IT"/>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S_levels">
    <p:spTree>
      <p:nvGrpSpPr>
        <p:cNvPr id="1" name=""/>
        <p:cNvGrpSpPr/>
        <p:nvPr/>
      </p:nvGrpSpPr>
      <p:grpSpPr>
        <a:xfrm>
          <a:off x="0" y="0"/>
          <a:ext cx="0" cy="0"/>
          <a:chOff x="0" y="0"/>
          <a:chExt cx="0" cy="0"/>
        </a:xfrm>
      </p:grpSpPr>
      <p:sp>
        <p:nvSpPr>
          <p:cNvPr id="9" name="Segnaposto testo 4"/>
          <p:cNvSpPr>
            <a:spLocks noGrp="1"/>
          </p:cNvSpPr>
          <p:nvPr>
            <p:ph type="body" sz="quarter" idx="14" hasCustomPrompt="1"/>
          </p:nvPr>
        </p:nvSpPr>
        <p:spPr>
          <a:xfrm>
            <a:off x="540000" y="205400"/>
            <a:ext cx="6055533" cy="322075"/>
          </a:xfrm>
          <a:prstGeom prst="rect">
            <a:avLst/>
          </a:prstGeom>
        </p:spPr>
        <p:txBody>
          <a:bodyPr vert="horz" lIns="0" tIns="0" rIns="0" bIns="0" anchor="ctr" anchorCtr="0"/>
          <a:lstStyle>
            <a:lvl1pPr marL="0" indent="0" algn="l">
              <a:lnSpc>
                <a:spcPts val="2200"/>
              </a:lnSpc>
              <a:spcBef>
                <a:spcPts val="0"/>
              </a:spcBef>
              <a:buNone/>
              <a:defRPr sz="2200" b="1" i="0" u="none" kern="1200" baseline="0">
                <a:solidFill>
                  <a:schemeClr val="accent1"/>
                </a:solidFill>
                <a:uFill>
                  <a:solidFill>
                    <a:srgbClr val="291C1D"/>
                  </a:solidFill>
                </a:uFill>
                <a:latin typeface="+mn-lt"/>
                <a:ea typeface="Adobe 仿宋 Std R"/>
              </a:defRPr>
            </a:lvl1pPr>
          </a:lstStyle>
          <a:p>
            <a:pPr lvl="0"/>
            <a:r>
              <a:rPr lang="it-IT" dirty="0" smtClean="0"/>
              <a:t>Title here</a:t>
            </a:r>
          </a:p>
        </p:txBody>
      </p:sp>
      <p:sp>
        <p:nvSpPr>
          <p:cNvPr id="12" name="Segnaposto numero diapositiva 6"/>
          <p:cNvSpPr>
            <a:spLocks noGrp="1"/>
          </p:cNvSpPr>
          <p:nvPr>
            <p:ph type="sldNum" sz="quarter" idx="4"/>
          </p:nvPr>
        </p:nvSpPr>
        <p:spPr>
          <a:xfrm>
            <a:off x="8451450" y="6588000"/>
            <a:ext cx="320558" cy="199598"/>
          </a:xfrm>
          <a:prstGeom prst="rect">
            <a:avLst/>
          </a:prstGeom>
        </p:spPr>
        <p:txBody>
          <a:bodyPr vert="horz" lIns="0" tIns="0" rIns="0" bIns="0" rtlCol="0" anchor="t" anchorCtr="0"/>
          <a:lstStyle>
            <a:lvl1pPr algn="l">
              <a:defRPr sz="800" baseline="0">
                <a:solidFill>
                  <a:schemeClr val="accent2"/>
                </a:solidFill>
                <a:latin typeface="+mn-lt"/>
              </a:defRPr>
            </a:lvl1pPr>
          </a:lstStyle>
          <a:p>
            <a:fld id="{9648F461-6B1C-CA42-A063-2DCE900AB2CB}" type="slidenum">
              <a:rPr lang="it-IT"/>
              <a:pPr/>
              <a:t>‹#›</a:t>
            </a:fld>
            <a:endParaRPr lang="it-IT"/>
          </a:p>
        </p:txBody>
      </p:sp>
      <p:sp>
        <p:nvSpPr>
          <p:cNvPr id="8" name="Segnaposto data 7"/>
          <p:cNvSpPr>
            <a:spLocks noGrp="1"/>
          </p:cNvSpPr>
          <p:nvPr>
            <p:ph type="dt" sz="half" idx="19"/>
          </p:nvPr>
        </p:nvSpPr>
        <p:spPr/>
        <p:txBody>
          <a:bodyPr/>
          <a:lstStyle/>
          <a:p>
            <a:fld id="{E1886973-2B27-4C17-88D5-5BD438E8D166}" type="datetime4">
              <a:rPr lang="en-US" smtClean="0"/>
              <a:t>June 22, 2016</a:t>
            </a:fld>
            <a:endParaRPr lang="it-IT" dirty="0"/>
          </a:p>
        </p:txBody>
      </p:sp>
      <p:sp>
        <p:nvSpPr>
          <p:cNvPr id="14" name="Segnaposto piè di pagina 13"/>
          <p:cNvSpPr>
            <a:spLocks noGrp="1"/>
          </p:cNvSpPr>
          <p:nvPr>
            <p:ph type="ftr" sz="quarter" idx="20"/>
          </p:nvPr>
        </p:nvSpPr>
        <p:spPr/>
        <p:txBody>
          <a:bodyPr/>
          <a:lstStyle/>
          <a:p>
            <a:r>
              <a:rPr lang="it-IT" smtClean="0"/>
              <a:t>Title of the presentation</a:t>
            </a:r>
            <a:endParaRPr lang="it-IT"/>
          </a:p>
        </p:txBody>
      </p:sp>
      <p:sp>
        <p:nvSpPr>
          <p:cNvPr id="13" name="Segnaposto testo 12"/>
          <p:cNvSpPr>
            <a:spLocks noGrp="1"/>
          </p:cNvSpPr>
          <p:nvPr>
            <p:ph type="body" sz="quarter" idx="21" hasCustomPrompt="1"/>
          </p:nvPr>
        </p:nvSpPr>
        <p:spPr>
          <a:xfrm>
            <a:off x="540000" y="1260000"/>
            <a:ext cx="8045200" cy="4924900"/>
          </a:xfrm>
          <a:prstGeom prst="rect">
            <a:avLst/>
          </a:prstGeom>
        </p:spPr>
        <p:txBody>
          <a:bodyPr vert="horz" lIns="0" tIns="0" rIns="0" bIns="0"/>
          <a:lstStyle>
            <a:lvl1pPr marL="284400" indent="-284400">
              <a:spcBef>
                <a:spcPts val="432"/>
              </a:spcBef>
              <a:buSzPct val="120000"/>
              <a:buFont typeface="Wingdings" charset="2"/>
              <a:buChar char="§"/>
              <a:defRPr sz="1800">
                <a:solidFill>
                  <a:schemeClr val="accent2"/>
                </a:solidFill>
              </a:defRPr>
            </a:lvl1pPr>
            <a:lvl2pPr>
              <a:spcBef>
                <a:spcPts val="384"/>
              </a:spcBef>
              <a:buSzPct val="100000"/>
              <a:buFont typeface="Arial"/>
              <a:buChar char="●"/>
              <a:defRPr sz="1600" baseline="0">
                <a:solidFill>
                  <a:schemeClr val="accent2"/>
                </a:solidFill>
              </a:defRPr>
            </a:lvl2pPr>
            <a:lvl3pPr marL="1198800" indent="-284400">
              <a:spcBef>
                <a:spcPts val="336"/>
              </a:spcBef>
              <a:buSzPct val="70000"/>
              <a:buFont typeface="Lucida Grande"/>
              <a:buChar char="▲"/>
              <a:defRPr sz="1400">
                <a:solidFill>
                  <a:schemeClr val="accent2"/>
                </a:solidFill>
              </a:defRPr>
            </a:lvl3pPr>
            <a:lvl4pPr marL="1544400" indent="-252000">
              <a:spcBef>
                <a:spcPts val="288"/>
              </a:spcBef>
              <a:buSzPct val="110000"/>
              <a:buFont typeface="Arial Bold Italic"/>
              <a:buChar char="□"/>
              <a:defRPr sz="1200" baseline="0">
                <a:solidFill>
                  <a:schemeClr val="accent2"/>
                </a:solidFill>
              </a:defRPr>
            </a:lvl4pPr>
            <a:lvl5pPr marL="2001600" indent="-252000">
              <a:spcBef>
                <a:spcPts val="600"/>
              </a:spcBef>
              <a:buSzPct val="130000"/>
              <a:buFont typeface="Arial"/>
              <a:buChar char="○"/>
              <a:defRPr sz="1200" baseline="0">
                <a:solidFill>
                  <a:schemeClr val="accent2"/>
                </a:solidFill>
              </a:defRPr>
            </a:lvl5pPr>
          </a:lstStyle>
          <a:p>
            <a:pPr lvl="0"/>
            <a:r>
              <a:rPr lang="it-IT" dirty="0" smtClean="0"/>
              <a:t>First </a:t>
            </a:r>
            <a:r>
              <a:rPr lang="it-IT" dirty="0" err="1" smtClean="0"/>
              <a:t>level</a:t>
            </a:r>
            <a:endParaRPr lang="it-IT" dirty="0" smtClean="0"/>
          </a:p>
          <a:p>
            <a:pPr lvl="1"/>
            <a:r>
              <a:rPr lang="it-IT" dirty="0" err="1" smtClean="0"/>
              <a:t>Second</a:t>
            </a:r>
            <a:r>
              <a:rPr lang="it-IT" dirty="0" smtClean="0"/>
              <a:t> </a:t>
            </a:r>
            <a:r>
              <a:rPr lang="it-IT" dirty="0" err="1" smtClean="0"/>
              <a:t>level</a:t>
            </a:r>
            <a:endParaRPr lang="it-IT" dirty="0" smtClean="0"/>
          </a:p>
          <a:p>
            <a:pPr lvl="2"/>
            <a:r>
              <a:rPr lang="it-IT" dirty="0" err="1" smtClean="0"/>
              <a:t>Third</a:t>
            </a:r>
            <a:r>
              <a:rPr lang="it-IT" dirty="0" smtClean="0"/>
              <a:t> </a:t>
            </a:r>
            <a:r>
              <a:rPr lang="it-IT" dirty="0" err="1" smtClean="0"/>
              <a:t>level</a:t>
            </a:r>
            <a:endParaRPr lang="it-IT" dirty="0" smtClean="0"/>
          </a:p>
          <a:p>
            <a:pPr lvl="3"/>
            <a:r>
              <a:rPr lang="it-IT" dirty="0" err="1" smtClean="0"/>
              <a:t>Fourth</a:t>
            </a:r>
            <a:r>
              <a:rPr lang="it-IT" dirty="0" smtClean="0"/>
              <a:t> </a:t>
            </a:r>
            <a:r>
              <a:rPr lang="it-IT" dirty="0" err="1" smtClean="0"/>
              <a:t>level</a:t>
            </a:r>
            <a:endParaRPr lang="it-IT" dirty="0" smtClean="0"/>
          </a:p>
          <a:p>
            <a:pPr lvl="4"/>
            <a:r>
              <a:rPr lang="it-IT" dirty="0" err="1" smtClean="0"/>
              <a:t>Fifth</a:t>
            </a:r>
            <a:r>
              <a:rPr lang="it-IT" dirty="0" smtClean="0"/>
              <a:t> </a:t>
            </a:r>
            <a:r>
              <a:rPr lang="it-IT" dirty="0" err="1" smtClean="0"/>
              <a:t>level</a:t>
            </a:r>
            <a:endParaRPr lang="it-IT"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S">
    <p:spTree>
      <p:nvGrpSpPr>
        <p:cNvPr id="1" name=""/>
        <p:cNvGrpSpPr/>
        <p:nvPr/>
      </p:nvGrpSpPr>
      <p:grpSpPr>
        <a:xfrm>
          <a:off x="0" y="0"/>
          <a:ext cx="0" cy="0"/>
          <a:chOff x="0" y="0"/>
          <a:chExt cx="0" cy="0"/>
        </a:xfrm>
      </p:grpSpPr>
      <p:sp>
        <p:nvSpPr>
          <p:cNvPr id="7" name="Segnaposto testo 4"/>
          <p:cNvSpPr>
            <a:spLocks noGrp="1"/>
          </p:cNvSpPr>
          <p:nvPr>
            <p:ph type="body" sz="quarter" idx="16" hasCustomPrompt="1"/>
          </p:nvPr>
        </p:nvSpPr>
        <p:spPr>
          <a:xfrm>
            <a:off x="540000" y="5692300"/>
            <a:ext cx="3708000" cy="619600"/>
          </a:xfrm>
          <a:prstGeom prst="rect">
            <a:avLst/>
          </a:prstGeom>
        </p:spPr>
        <p:txBody>
          <a:bodyPr vert="horz" lIns="0" tIns="0" rIns="0" bIns="0" anchor="t" anchorCtr="0"/>
          <a:lstStyle>
            <a:lvl1pPr marL="0" indent="0" algn="l">
              <a:lnSpc>
                <a:spcPts val="1000"/>
              </a:lnSpc>
              <a:spcBef>
                <a:spcPts val="0"/>
              </a:spcBef>
              <a:buNone/>
              <a:defRPr sz="700" b="0" i="0" u="none" kern="1200" baseline="0">
                <a:solidFill>
                  <a:schemeClr val="accent2"/>
                </a:solidFill>
                <a:uFill>
                  <a:solidFill>
                    <a:srgbClr val="291C1D"/>
                  </a:solidFill>
                </a:uFill>
                <a:latin typeface="+mn-lt"/>
                <a:ea typeface="Adobe 仿宋 Std R"/>
              </a:defRPr>
            </a:lvl1pPr>
          </a:lstStyle>
          <a:p>
            <a:pPr lvl="0"/>
            <a:r>
              <a:rPr lang="it-IT" dirty="0" smtClean="0"/>
              <a:t>Note</a:t>
            </a:r>
          </a:p>
          <a:p>
            <a:pPr lvl="0"/>
            <a:r>
              <a:rPr lang="it-IT" dirty="0" smtClean="0"/>
              <a:t>(1) Include expense incurred in relation to sale of receivables, committed lines fees, hedges</a:t>
            </a:r>
          </a:p>
          <a:p>
            <a:pPr lvl="0"/>
            <a:r>
              <a:rPr lang="it-IT" dirty="0" smtClean="0"/>
              <a:t>(2) Net of charges on sales of receivables intersegment and floor plan fees</a:t>
            </a:r>
          </a:p>
          <a:p>
            <a:pPr lvl="0"/>
            <a:r>
              <a:rPr lang="it-IT" dirty="0" smtClean="0"/>
              <a:t>(3) Excluding derivatives fair values</a:t>
            </a:r>
          </a:p>
        </p:txBody>
      </p:sp>
      <p:sp>
        <p:nvSpPr>
          <p:cNvPr id="9" name="Segnaposto testo 4"/>
          <p:cNvSpPr>
            <a:spLocks noGrp="1"/>
          </p:cNvSpPr>
          <p:nvPr>
            <p:ph type="body" sz="quarter" idx="14" hasCustomPrompt="1"/>
          </p:nvPr>
        </p:nvSpPr>
        <p:spPr>
          <a:xfrm>
            <a:off x="540000" y="205400"/>
            <a:ext cx="6055533" cy="322075"/>
          </a:xfrm>
          <a:prstGeom prst="rect">
            <a:avLst/>
          </a:prstGeom>
        </p:spPr>
        <p:txBody>
          <a:bodyPr vert="horz" lIns="0" tIns="0" rIns="0" bIns="0" anchor="ctr" anchorCtr="0"/>
          <a:lstStyle>
            <a:lvl1pPr marL="0" indent="0" algn="l">
              <a:lnSpc>
                <a:spcPts val="2200"/>
              </a:lnSpc>
              <a:spcBef>
                <a:spcPts val="0"/>
              </a:spcBef>
              <a:buNone/>
              <a:defRPr sz="2200" b="1" i="0" u="none" kern="1200" baseline="0">
                <a:solidFill>
                  <a:schemeClr val="accent1"/>
                </a:solidFill>
                <a:uFill>
                  <a:solidFill>
                    <a:srgbClr val="291C1D"/>
                  </a:solidFill>
                </a:uFill>
                <a:latin typeface="+mn-lt"/>
                <a:ea typeface="Adobe 仿宋 Std R"/>
              </a:defRPr>
            </a:lvl1pPr>
          </a:lstStyle>
          <a:p>
            <a:pPr lvl="0"/>
            <a:r>
              <a:rPr lang="it-IT" dirty="0" smtClean="0"/>
              <a:t>Title here</a:t>
            </a:r>
            <a:endParaRPr lang="it-IT" dirty="0"/>
          </a:p>
        </p:txBody>
      </p:sp>
      <p:sp>
        <p:nvSpPr>
          <p:cNvPr id="11" name="Segnaposto piè di pagina 4"/>
          <p:cNvSpPr>
            <a:spLocks noGrp="1"/>
          </p:cNvSpPr>
          <p:nvPr>
            <p:ph type="ftr" sz="quarter" idx="3"/>
          </p:nvPr>
        </p:nvSpPr>
        <p:spPr>
          <a:xfrm>
            <a:off x="540000" y="6588000"/>
            <a:ext cx="3777004" cy="234131"/>
          </a:xfrm>
          <a:prstGeom prst="rect">
            <a:avLst/>
          </a:prstGeom>
        </p:spPr>
        <p:txBody>
          <a:bodyPr vert="horz" wrap="none" lIns="0" tIns="0" rIns="0" bIns="0" rtlCol="0" anchor="t" anchorCtr="0"/>
          <a:lstStyle>
            <a:lvl1pPr algn="l">
              <a:defRPr sz="800" baseline="0">
                <a:solidFill>
                  <a:schemeClr val="accent2"/>
                </a:solidFill>
                <a:latin typeface="+mn-lt"/>
              </a:defRPr>
            </a:lvl1pPr>
          </a:lstStyle>
          <a:p>
            <a:r>
              <a:rPr lang="it-IT" smtClean="0"/>
              <a:t>Title of the presentation</a:t>
            </a:r>
            <a:endParaRPr lang="it-IT"/>
          </a:p>
        </p:txBody>
      </p:sp>
      <p:sp>
        <p:nvSpPr>
          <p:cNvPr id="8" name="Segnaposto testo 4"/>
          <p:cNvSpPr>
            <a:spLocks noGrp="1"/>
          </p:cNvSpPr>
          <p:nvPr>
            <p:ph type="body" sz="quarter" idx="19" hasCustomPrompt="1"/>
          </p:nvPr>
        </p:nvSpPr>
        <p:spPr>
          <a:xfrm>
            <a:off x="4858000" y="5692300"/>
            <a:ext cx="3708000" cy="619600"/>
          </a:xfrm>
          <a:prstGeom prst="rect">
            <a:avLst/>
          </a:prstGeom>
        </p:spPr>
        <p:txBody>
          <a:bodyPr vert="horz" lIns="0" tIns="0" rIns="0" bIns="0" anchor="t" anchorCtr="0"/>
          <a:lstStyle>
            <a:lvl1pPr marL="0" indent="0" algn="l">
              <a:lnSpc>
                <a:spcPts val="1000"/>
              </a:lnSpc>
              <a:spcBef>
                <a:spcPts val="0"/>
              </a:spcBef>
              <a:buNone/>
              <a:defRPr sz="700" b="0" i="0" u="none" kern="1200" baseline="0">
                <a:solidFill>
                  <a:schemeClr val="accent2"/>
                </a:solidFill>
                <a:uFill>
                  <a:solidFill>
                    <a:srgbClr val="291C1D"/>
                  </a:solidFill>
                </a:uFill>
                <a:latin typeface="+mn-lt"/>
                <a:ea typeface="Adobe 仿宋 Std R"/>
              </a:defRPr>
            </a:lvl1pPr>
          </a:lstStyle>
          <a:p>
            <a:pPr lvl="0"/>
            <a:r>
              <a:rPr lang="it-IT" dirty="0" smtClean="0"/>
              <a:t>(4) Include FX gain/losses, interest cost capitalized (IAS23), bank fees and other financial charges Numbers may not add due to rounding</a:t>
            </a:r>
          </a:p>
        </p:txBody>
      </p:sp>
      <p:sp>
        <p:nvSpPr>
          <p:cNvPr id="14" name="Segnaposto tabella 13"/>
          <p:cNvSpPr>
            <a:spLocks noGrp="1"/>
          </p:cNvSpPr>
          <p:nvPr>
            <p:ph type="tbl" sz="quarter" idx="21" hasCustomPrompt="1"/>
          </p:nvPr>
        </p:nvSpPr>
        <p:spPr>
          <a:xfrm>
            <a:off x="512763" y="1080000"/>
            <a:ext cx="3995737" cy="4389437"/>
          </a:xfrm>
          <a:prstGeom prst="rect">
            <a:avLst/>
          </a:prstGeom>
        </p:spPr>
        <p:txBody>
          <a:bodyPr vert="horz"/>
          <a:lstStyle>
            <a:lvl1pPr>
              <a:buFontTx/>
              <a:buNone/>
              <a:defRPr sz="1800" baseline="0">
                <a:solidFill>
                  <a:schemeClr val="accent2"/>
                </a:solidFill>
                <a:latin typeface="+mn-lt"/>
              </a:defRPr>
            </a:lvl1pPr>
          </a:lstStyle>
          <a:p>
            <a:r>
              <a:rPr lang="it-IT"/>
              <a:t>Click on the icon to insert a table</a:t>
            </a:r>
          </a:p>
        </p:txBody>
      </p:sp>
      <p:sp>
        <p:nvSpPr>
          <p:cNvPr id="15" name="Segnaposto tabella 13"/>
          <p:cNvSpPr>
            <a:spLocks noGrp="1"/>
          </p:cNvSpPr>
          <p:nvPr>
            <p:ph type="tbl" sz="quarter" idx="22" hasCustomPrompt="1"/>
          </p:nvPr>
        </p:nvSpPr>
        <p:spPr>
          <a:xfrm>
            <a:off x="4564063" y="1080000"/>
            <a:ext cx="3995737" cy="4389437"/>
          </a:xfrm>
          <a:prstGeom prst="rect">
            <a:avLst/>
          </a:prstGeom>
        </p:spPr>
        <p:txBody>
          <a:bodyPr vert="horz"/>
          <a:lstStyle>
            <a:lvl1pPr>
              <a:buFontTx/>
              <a:buNone/>
              <a:defRPr sz="1800" baseline="0">
                <a:solidFill>
                  <a:schemeClr val="accent2"/>
                </a:solidFill>
                <a:latin typeface="+mn-lt"/>
              </a:defRPr>
            </a:lvl1pPr>
          </a:lstStyle>
          <a:p>
            <a:r>
              <a:rPr lang="it-IT"/>
              <a:t>Click on the icon to insert a table</a:t>
            </a:r>
          </a:p>
        </p:txBody>
      </p:sp>
      <p:sp>
        <p:nvSpPr>
          <p:cNvPr id="10" name="Segnaposto numero diapositiva 6"/>
          <p:cNvSpPr>
            <a:spLocks noGrp="1"/>
          </p:cNvSpPr>
          <p:nvPr>
            <p:ph type="sldNum" sz="quarter" idx="4"/>
          </p:nvPr>
        </p:nvSpPr>
        <p:spPr>
          <a:xfrm>
            <a:off x="8451450" y="6588000"/>
            <a:ext cx="320558" cy="199598"/>
          </a:xfrm>
          <a:prstGeom prst="rect">
            <a:avLst/>
          </a:prstGeom>
        </p:spPr>
        <p:txBody>
          <a:bodyPr vert="horz" lIns="0" tIns="0" rIns="0" bIns="0" rtlCol="0" anchor="t" anchorCtr="0"/>
          <a:lstStyle>
            <a:lvl1pPr algn="l">
              <a:defRPr sz="800" baseline="0">
                <a:solidFill>
                  <a:schemeClr val="accent2"/>
                </a:solidFill>
                <a:latin typeface="+mn-lt"/>
              </a:defRPr>
            </a:lvl1pPr>
          </a:lstStyle>
          <a:p>
            <a:fld id="{9648F461-6B1C-CA42-A063-2DCE900AB2CB}" type="slidenum">
              <a:rPr lang="it-IT"/>
              <a:pPr/>
              <a:t>‹#›</a:t>
            </a:fld>
            <a:endParaRPr lang="it-IT"/>
          </a:p>
        </p:txBody>
      </p:sp>
      <p:sp>
        <p:nvSpPr>
          <p:cNvPr id="16" name="Segnaposto data 8"/>
          <p:cNvSpPr>
            <a:spLocks noGrp="1"/>
          </p:cNvSpPr>
          <p:nvPr>
            <p:ph type="dt" sz="half" idx="2"/>
          </p:nvPr>
        </p:nvSpPr>
        <p:spPr>
          <a:xfrm>
            <a:off x="6611393" y="6588000"/>
            <a:ext cx="1420768" cy="206531"/>
          </a:xfrm>
          <a:prstGeom prst="rect">
            <a:avLst/>
          </a:prstGeom>
        </p:spPr>
        <p:txBody>
          <a:bodyPr vert="horz" lIns="0" tIns="0" rIns="0" bIns="0" rtlCol="0" anchor="t" anchorCtr="0"/>
          <a:lstStyle>
            <a:lvl1pPr algn="r">
              <a:defRPr sz="800" baseline="0">
                <a:solidFill>
                  <a:schemeClr val="accent2"/>
                </a:solidFill>
                <a:latin typeface="+mn-lt"/>
              </a:defRPr>
            </a:lvl1pPr>
          </a:lstStyle>
          <a:p>
            <a:fld id="{E77F5507-5157-4535-B298-3801CA2A13EB}" type="datetime4">
              <a:rPr lang="en-US" smtClean="0"/>
              <a:t>June 22, 2016</a:t>
            </a:fld>
            <a:endParaRPr lang="it-IT"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sp>
        <p:nvSpPr>
          <p:cNvPr id="9" name="Segnaposto testo 4"/>
          <p:cNvSpPr>
            <a:spLocks noGrp="1"/>
          </p:cNvSpPr>
          <p:nvPr>
            <p:ph type="body" sz="quarter" idx="14" hasCustomPrompt="1"/>
          </p:nvPr>
        </p:nvSpPr>
        <p:spPr>
          <a:xfrm>
            <a:off x="540000" y="205400"/>
            <a:ext cx="6055533" cy="322075"/>
          </a:xfrm>
          <a:prstGeom prst="rect">
            <a:avLst/>
          </a:prstGeom>
        </p:spPr>
        <p:txBody>
          <a:bodyPr vert="horz" lIns="0" tIns="0" rIns="0" bIns="0" anchor="ctr" anchorCtr="0"/>
          <a:lstStyle>
            <a:lvl1pPr marL="0" indent="0" algn="l">
              <a:lnSpc>
                <a:spcPts val="2200"/>
              </a:lnSpc>
              <a:spcBef>
                <a:spcPts val="0"/>
              </a:spcBef>
              <a:buNone/>
              <a:defRPr sz="2200" b="1" i="0" u="none" kern="1200" baseline="0">
                <a:solidFill>
                  <a:schemeClr val="accent1"/>
                </a:solidFill>
                <a:uFill>
                  <a:solidFill>
                    <a:srgbClr val="291C1D"/>
                  </a:solidFill>
                </a:uFill>
                <a:latin typeface="+mn-lt"/>
                <a:ea typeface="Adobe 仿宋 Std R"/>
              </a:defRPr>
            </a:lvl1pPr>
          </a:lstStyle>
          <a:p>
            <a:pPr lvl="0"/>
            <a:r>
              <a:rPr lang="it-IT" dirty="0" smtClean="0"/>
              <a:t>Title here</a:t>
            </a:r>
            <a:endParaRPr lang="it-IT" dirty="0"/>
          </a:p>
        </p:txBody>
      </p:sp>
      <p:sp>
        <p:nvSpPr>
          <p:cNvPr id="11" name="Segnaposto piè di pagina 4"/>
          <p:cNvSpPr>
            <a:spLocks noGrp="1"/>
          </p:cNvSpPr>
          <p:nvPr>
            <p:ph type="ftr" sz="quarter" idx="3"/>
          </p:nvPr>
        </p:nvSpPr>
        <p:spPr>
          <a:xfrm>
            <a:off x="540000" y="6588000"/>
            <a:ext cx="3777004" cy="234131"/>
          </a:xfrm>
          <a:prstGeom prst="rect">
            <a:avLst/>
          </a:prstGeom>
        </p:spPr>
        <p:txBody>
          <a:bodyPr vert="horz" wrap="none" lIns="0" tIns="0" rIns="0" bIns="0" rtlCol="0" anchor="t" anchorCtr="0"/>
          <a:lstStyle>
            <a:lvl1pPr algn="l">
              <a:defRPr sz="800" baseline="0">
                <a:solidFill>
                  <a:schemeClr val="accent2"/>
                </a:solidFill>
                <a:latin typeface="+mn-lt"/>
              </a:defRPr>
            </a:lvl1pPr>
          </a:lstStyle>
          <a:p>
            <a:r>
              <a:rPr lang="it-IT" smtClean="0"/>
              <a:t>Title of the presentation</a:t>
            </a:r>
            <a:endParaRPr lang="it-IT"/>
          </a:p>
        </p:txBody>
      </p:sp>
      <p:sp>
        <p:nvSpPr>
          <p:cNvPr id="10" name="Segnaposto testo 4"/>
          <p:cNvSpPr>
            <a:spLocks noGrp="1"/>
          </p:cNvSpPr>
          <p:nvPr>
            <p:ph type="body" sz="quarter" idx="18" hasCustomPrompt="1"/>
          </p:nvPr>
        </p:nvSpPr>
        <p:spPr>
          <a:xfrm>
            <a:off x="540000" y="1259999"/>
            <a:ext cx="3549400" cy="4860000"/>
          </a:xfrm>
          <a:prstGeom prst="rect">
            <a:avLst/>
          </a:prstGeom>
        </p:spPr>
        <p:txBody>
          <a:bodyPr vert="horz" lIns="0" tIns="0" rIns="0" bIns="0" anchor="t" anchorCtr="0"/>
          <a:lstStyle>
            <a:lvl1pPr marL="198000" indent="-180000" algn="l">
              <a:lnSpc>
                <a:spcPts val="1700"/>
              </a:lnSpc>
              <a:spcBef>
                <a:spcPts val="0"/>
              </a:spcBef>
              <a:spcAft>
                <a:spcPts val="1200"/>
              </a:spcAft>
              <a:buFont typeface="Arial"/>
              <a:buChar char="•"/>
              <a:defRPr sz="1300" b="1" i="0" u="none" kern="1200" baseline="0">
                <a:solidFill>
                  <a:schemeClr val="accent3"/>
                </a:solidFill>
                <a:uFill>
                  <a:solidFill>
                    <a:srgbClr val="291C1D"/>
                  </a:solidFill>
                </a:uFill>
                <a:latin typeface="+mn-lt"/>
                <a:ea typeface="Adobe 仿宋 Std R"/>
              </a:defRPr>
            </a:lvl1pPr>
          </a:lstStyle>
          <a:p>
            <a:pPr lvl="0"/>
            <a:r>
              <a:rPr lang="it-IT" dirty="0" smtClean="0"/>
              <a:t>Bullet text here</a:t>
            </a:r>
          </a:p>
        </p:txBody>
      </p:sp>
      <p:sp>
        <p:nvSpPr>
          <p:cNvPr id="16" name="Segnaposto testo 4"/>
          <p:cNvSpPr>
            <a:spLocks noGrp="1"/>
          </p:cNvSpPr>
          <p:nvPr>
            <p:ph type="body" sz="quarter" idx="19" hasCustomPrompt="1"/>
          </p:nvPr>
        </p:nvSpPr>
        <p:spPr>
          <a:xfrm>
            <a:off x="540000" y="738800"/>
            <a:ext cx="6055533" cy="322075"/>
          </a:xfrm>
          <a:prstGeom prst="rect">
            <a:avLst/>
          </a:prstGeom>
        </p:spPr>
        <p:txBody>
          <a:bodyPr vert="horz" lIns="0" tIns="0" rIns="0" bIns="0" anchor="t" anchorCtr="0"/>
          <a:lstStyle>
            <a:lvl1pPr marL="0" indent="0" algn="l">
              <a:lnSpc>
                <a:spcPts val="1400"/>
              </a:lnSpc>
              <a:spcBef>
                <a:spcPts val="0"/>
              </a:spcBef>
              <a:buNone/>
              <a:defRPr sz="1400" b="0" i="0" u="none" kern="1200" baseline="0">
                <a:solidFill>
                  <a:schemeClr val="accent2"/>
                </a:solidFill>
                <a:uFill>
                  <a:solidFill>
                    <a:srgbClr val="291C1D"/>
                  </a:solidFill>
                </a:uFill>
                <a:latin typeface="+mn-lt"/>
                <a:ea typeface="Adobe 仿宋 Std R"/>
              </a:defRPr>
            </a:lvl1pPr>
          </a:lstStyle>
          <a:p>
            <a:pPr lvl="0"/>
            <a:r>
              <a:rPr lang="it-IT" dirty="0" smtClean="0"/>
              <a:t>Subtitle here</a:t>
            </a:r>
            <a:endParaRPr lang="it-IT" dirty="0"/>
          </a:p>
        </p:txBody>
      </p:sp>
      <p:sp>
        <p:nvSpPr>
          <p:cNvPr id="17" name="Segnaposto grafico 7"/>
          <p:cNvSpPr>
            <a:spLocks noGrp="1"/>
          </p:cNvSpPr>
          <p:nvPr>
            <p:ph type="chart" sz="quarter" idx="16" hasCustomPrompt="1"/>
          </p:nvPr>
        </p:nvSpPr>
        <p:spPr>
          <a:xfrm>
            <a:off x="4292598" y="1256248"/>
            <a:ext cx="4428070" cy="4865151"/>
          </a:xfrm>
          <a:prstGeom prst="rect">
            <a:avLst/>
          </a:prstGeom>
        </p:spPr>
        <p:txBody>
          <a:bodyPr vert="horz"/>
          <a:lstStyle>
            <a:lvl1pPr>
              <a:buFontTx/>
              <a:buNone/>
              <a:defRPr sz="1800" baseline="0">
                <a:solidFill>
                  <a:schemeClr val="accent2"/>
                </a:solidFill>
                <a:latin typeface="+mn-lt"/>
              </a:defRPr>
            </a:lvl1pPr>
          </a:lstStyle>
          <a:p>
            <a:r>
              <a:rPr lang="it-IT"/>
              <a:t>click on the icon to insert a graph</a:t>
            </a:r>
          </a:p>
        </p:txBody>
      </p:sp>
      <p:sp>
        <p:nvSpPr>
          <p:cNvPr id="14" name="Segnaposto numero diapositiva 6"/>
          <p:cNvSpPr>
            <a:spLocks noGrp="1"/>
          </p:cNvSpPr>
          <p:nvPr>
            <p:ph type="sldNum" sz="quarter" idx="4"/>
          </p:nvPr>
        </p:nvSpPr>
        <p:spPr>
          <a:xfrm>
            <a:off x="8451450" y="6588000"/>
            <a:ext cx="320558" cy="199598"/>
          </a:xfrm>
          <a:prstGeom prst="rect">
            <a:avLst/>
          </a:prstGeom>
        </p:spPr>
        <p:txBody>
          <a:bodyPr vert="horz" lIns="0" tIns="0" rIns="0" bIns="0" rtlCol="0" anchor="t" anchorCtr="0"/>
          <a:lstStyle>
            <a:lvl1pPr algn="l">
              <a:defRPr sz="800" baseline="0">
                <a:solidFill>
                  <a:schemeClr val="accent2"/>
                </a:solidFill>
                <a:latin typeface="+mn-lt"/>
              </a:defRPr>
            </a:lvl1pPr>
          </a:lstStyle>
          <a:p>
            <a:fld id="{9648F461-6B1C-CA42-A063-2DCE900AB2CB}" type="slidenum">
              <a:rPr lang="it-IT"/>
              <a:pPr/>
              <a:t>‹#›</a:t>
            </a:fld>
            <a:endParaRPr lang="it-IT"/>
          </a:p>
        </p:txBody>
      </p:sp>
      <p:sp>
        <p:nvSpPr>
          <p:cNvPr id="15" name="Segnaposto data 8"/>
          <p:cNvSpPr>
            <a:spLocks noGrp="1"/>
          </p:cNvSpPr>
          <p:nvPr>
            <p:ph type="dt" sz="half" idx="2"/>
          </p:nvPr>
        </p:nvSpPr>
        <p:spPr>
          <a:xfrm>
            <a:off x="6611393" y="6588000"/>
            <a:ext cx="1420768" cy="206531"/>
          </a:xfrm>
          <a:prstGeom prst="rect">
            <a:avLst/>
          </a:prstGeom>
        </p:spPr>
        <p:txBody>
          <a:bodyPr vert="horz" lIns="0" tIns="0" rIns="0" bIns="0" rtlCol="0" anchor="t" anchorCtr="0"/>
          <a:lstStyle>
            <a:lvl1pPr algn="r">
              <a:defRPr sz="800" baseline="0">
                <a:solidFill>
                  <a:schemeClr val="accent2"/>
                </a:solidFill>
                <a:latin typeface="+mn-lt"/>
              </a:defRPr>
            </a:lvl1pPr>
          </a:lstStyle>
          <a:p>
            <a:fld id="{3F90012D-3FD1-4CD9-BE19-41DC488C5EF1}" type="datetime4">
              <a:rPr lang="en-US" smtClean="0"/>
              <a:t>June 22, 2016</a:t>
            </a:fld>
            <a:endParaRPr lang="it-IT"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4.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2" name="Rettangolo 31"/>
          <p:cNvSpPr/>
          <p:nvPr/>
        </p:nvSpPr>
        <p:spPr>
          <a:xfrm>
            <a:off x="0" y="1625600"/>
            <a:ext cx="9144000" cy="4597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33" name="Immagine 32" descr="logo 4.png"/>
          <p:cNvPicPr>
            <a:picLocks noChangeAspect="1"/>
          </p:cNvPicPr>
          <p:nvPr/>
        </p:nvPicPr>
        <p:blipFill>
          <a:blip r:embed="rId3"/>
          <a:stretch>
            <a:fillRect/>
          </a:stretch>
        </p:blipFill>
        <p:spPr>
          <a:xfrm>
            <a:off x="712787" y="503451"/>
            <a:ext cx="1901825" cy="694898"/>
          </a:xfrm>
          <a:prstGeom prst="rect">
            <a:avLst/>
          </a:prstGeom>
        </p:spPr>
      </p:pic>
      <p:pic>
        <p:nvPicPr>
          <p:cNvPr id="17" name="Immagine 16" descr="REGION_NAFTA.png"/>
          <p:cNvPicPr>
            <a:picLocks noChangeAspect="1"/>
          </p:cNvPicPr>
          <p:nvPr/>
        </p:nvPicPr>
        <p:blipFill>
          <a:blip r:embed="rId4"/>
          <a:stretch>
            <a:fillRect/>
          </a:stretch>
        </p:blipFill>
        <p:spPr>
          <a:xfrm>
            <a:off x="3728889" y="6205263"/>
            <a:ext cx="5089821" cy="640037"/>
          </a:xfrm>
          <a:prstGeom prst="rect">
            <a:avLst/>
          </a:prstGeom>
        </p:spPr>
      </p:pic>
      <p:pic>
        <p:nvPicPr>
          <p:cNvPr id="19" name="Immagine 18" descr="REGION_NAFTA2.png"/>
          <p:cNvPicPr>
            <a:picLocks noChangeAspect="1"/>
          </p:cNvPicPr>
          <p:nvPr/>
        </p:nvPicPr>
        <p:blipFill>
          <a:blip r:embed="rId5"/>
          <a:stretch>
            <a:fillRect/>
          </a:stretch>
        </p:blipFill>
        <p:spPr>
          <a:xfrm>
            <a:off x="928987" y="6388107"/>
            <a:ext cx="749758" cy="30478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Lst>
  <p:timing>
    <p:tnLst>
      <p:par>
        <p:cTn id="1" dur="indefinite" restart="never" nodeType="tmRoot"/>
      </p:par>
    </p:tnLst>
  </p:timing>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2" name="Rettangolo 31"/>
          <p:cNvSpPr/>
          <p:nvPr/>
        </p:nvSpPr>
        <p:spPr>
          <a:xfrm>
            <a:off x="0" y="1625600"/>
            <a:ext cx="9144000" cy="4597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Tree>
  </p:cSld>
  <p:clrMap bg1="lt1" tx1="dk1" bg2="lt2" tx2="dk2" accent1="accent1" accent2="accent2" accent3="accent3" accent4="accent4" accent5="accent5" accent6="accent6" hlink="hlink" folHlink="folHlink"/>
  <p:sldLayoutIdLst>
    <p:sldLayoutId id="2147483664" r:id="rId1"/>
  </p:sldLayoutIdLst>
  <p:timing>
    <p:tnLst>
      <p:par>
        <p:cTn id="1" dur="indefinite" restart="never" nodeType="tmRoot"/>
      </p:par>
    </p:tnLst>
  </p:timing>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Rettangolo 2"/>
          <p:cNvSpPr/>
          <p:nvPr/>
        </p:nvSpPr>
        <p:spPr>
          <a:xfrm>
            <a:off x="0" y="0"/>
            <a:ext cx="9144000" cy="1625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cxnSp>
        <p:nvCxnSpPr>
          <p:cNvPr id="4" name="Connettore 1 3"/>
          <p:cNvCxnSpPr/>
          <p:nvPr/>
        </p:nvCxnSpPr>
        <p:spPr>
          <a:xfrm rot="5400000">
            <a:off x="8153408" y="6654800"/>
            <a:ext cx="186266" cy="1588"/>
          </a:xfrm>
          <a:prstGeom prst="line">
            <a:avLst/>
          </a:prstGeom>
          <a:ln w="19050" cmpd="sng">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Segnaposto piè di pagina 4"/>
          <p:cNvSpPr>
            <a:spLocks noGrp="1"/>
          </p:cNvSpPr>
          <p:nvPr>
            <p:ph type="ftr" sz="quarter" idx="3"/>
          </p:nvPr>
        </p:nvSpPr>
        <p:spPr>
          <a:xfrm>
            <a:off x="540000" y="6588000"/>
            <a:ext cx="3777004" cy="234131"/>
          </a:xfrm>
          <a:prstGeom prst="rect">
            <a:avLst/>
          </a:prstGeom>
        </p:spPr>
        <p:txBody>
          <a:bodyPr vert="horz" wrap="none" lIns="0" tIns="0" rIns="0" bIns="0" rtlCol="0" anchor="t" anchorCtr="0"/>
          <a:lstStyle>
            <a:lvl1pPr algn="l">
              <a:defRPr sz="800" baseline="0">
                <a:solidFill>
                  <a:schemeClr val="accent2"/>
                </a:solidFill>
                <a:latin typeface="+mn-lt"/>
              </a:defRPr>
            </a:lvl1pPr>
          </a:lstStyle>
          <a:p>
            <a:r>
              <a:rPr lang="it-IT" smtClean="0"/>
              <a:t>Title of the presentation</a:t>
            </a:r>
            <a:endParaRPr lang="it-IT"/>
          </a:p>
        </p:txBody>
      </p:sp>
      <p:sp>
        <p:nvSpPr>
          <p:cNvPr id="6" name="Segnaposto data 8"/>
          <p:cNvSpPr>
            <a:spLocks noGrp="1"/>
          </p:cNvSpPr>
          <p:nvPr>
            <p:ph type="dt" sz="half" idx="2"/>
          </p:nvPr>
        </p:nvSpPr>
        <p:spPr>
          <a:xfrm>
            <a:off x="6611393" y="6588000"/>
            <a:ext cx="1420768" cy="206531"/>
          </a:xfrm>
          <a:prstGeom prst="rect">
            <a:avLst/>
          </a:prstGeom>
        </p:spPr>
        <p:txBody>
          <a:bodyPr vert="horz" lIns="0" tIns="0" rIns="0" bIns="0" rtlCol="0" anchor="t" anchorCtr="0"/>
          <a:lstStyle>
            <a:lvl1pPr algn="r">
              <a:defRPr sz="800" baseline="0">
                <a:solidFill>
                  <a:schemeClr val="accent2"/>
                </a:solidFill>
                <a:latin typeface="+mn-lt"/>
              </a:defRPr>
            </a:lvl1pPr>
          </a:lstStyle>
          <a:p>
            <a:fld id="{902ECD41-3D3C-4DBA-9F18-8A43731F69B3}" type="datetime4">
              <a:rPr lang="en-US" smtClean="0"/>
              <a:t>June 22, 2016</a:t>
            </a:fld>
            <a:endParaRPr lang="it-IT" dirty="0"/>
          </a:p>
        </p:txBody>
      </p:sp>
    </p:spTree>
  </p:cSld>
  <p:clrMap bg1="lt1" tx1="dk1" bg2="lt2" tx2="dk2" accent1="accent1" accent2="accent2" accent3="accent3" accent4="accent4" accent5="accent5" accent6="accent6" hlink="hlink" folHlink="folHlink"/>
  <p:sldLayoutIdLst>
    <p:sldLayoutId id="2147483666" r:id="rId1"/>
  </p:sldLayoutIdLst>
  <p:timing>
    <p:tnLst>
      <p:par>
        <p:cTn id="1" dur="indefinite" restart="never" nodeType="tmRoot"/>
      </p:par>
    </p:tnLst>
  </p:timing>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4" name="Connettore 1 13"/>
          <p:cNvCxnSpPr/>
          <p:nvPr/>
        </p:nvCxnSpPr>
        <p:spPr>
          <a:xfrm rot="5400000">
            <a:off x="8153408" y="6654800"/>
            <a:ext cx="186266" cy="1588"/>
          </a:xfrm>
          <a:prstGeom prst="line">
            <a:avLst/>
          </a:prstGeom>
          <a:ln w="19050" cmpd="sng">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Connettore 1 14"/>
          <p:cNvCxnSpPr/>
          <p:nvPr/>
        </p:nvCxnSpPr>
        <p:spPr>
          <a:xfrm>
            <a:off x="516467" y="658021"/>
            <a:ext cx="8640000" cy="0"/>
          </a:xfrm>
          <a:prstGeom prst="line">
            <a:avLst/>
          </a:prstGeom>
          <a:ln w="1270"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pic>
        <p:nvPicPr>
          <p:cNvPr id="5" name="Immagine 4" descr="logo 4.png"/>
          <p:cNvPicPr>
            <a:picLocks noChangeAspect="1"/>
          </p:cNvPicPr>
          <p:nvPr/>
        </p:nvPicPr>
        <p:blipFill>
          <a:blip r:embed="rId7"/>
          <a:stretch>
            <a:fillRect/>
          </a:stretch>
        </p:blipFill>
        <p:spPr>
          <a:xfrm>
            <a:off x="7835371" y="200239"/>
            <a:ext cx="958157" cy="350096"/>
          </a:xfrm>
          <a:prstGeom prst="rect">
            <a:avLst/>
          </a:prstGeom>
        </p:spPr>
      </p:pic>
      <p:sp>
        <p:nvSpPr>
          <p:cNvPr id="6" name="Segnaposto piè di pagina 4"/>
          <p:cNvSpPr>
            <a:spLocks noGrp="1"/>
          </p:cNvSpPr>
          <p:nvPr>
            <p:ph type="ftr" sz="quarter" idx="3"/>
          </p:nvPr>
        </p:nvSpPr>
        <p:spPr>
          <a:xfrm>
            <a:off x="540000" y="6588000"/>
            <a:ext cx="3777004" cy="234131"/>
          </a:xfrm>
          <a:prstGeom prst="rect">
            <a:avLst/>
          </a:prstGeom>
        </p:spPr>
        <p:txBody>
          <a:bodyPr vert="horz" wrap="none" lIns="0" tIns="0" rIns="0" bIns="0" rtlCol="0" anchor="t" anchorCtr="0"/>
          <a:lstStyle>
            <a:lvl1pPr algn="l">
              <a:defRPr sz="800" baseline="0">
                <a:solidFill>
                  <a:schemeClr val="accent2"/>
                </a:solidFill>
                <a:latin typeface="+mn-lt"/>
              </a:defRPr>
            </a:lvl1pPr>
          </a:lstStyle>
          <a:p>
            <a:r>
              <a:rPr lang="it-IT" smtClean="0"/>
              <a:t>Title of the presentation</a:t>
            </a:r>
            <a:endParaRPr lang="it-IT"/>
          </a:p>
        </p:txBody>
      </p:sp>
      <p:sp>
        <p:nvSpPr>
          <p:cNvPr id="7" name="Segnaposto data 8"/>
          <p:cNvSpPr>
            <a:spLocks noGrp="1"/>
          </p:cNvSpPr>
          <p:nvPr>
            <p:ph type="dt" sz="half" idx="2"/>
          </p:nvPr>
        </p:nvSpPr>
        <p:spPr>
          <a:xfrm>
            <a:off x="6611393" y="6588000"/>
            <a:ext cx="1420768" cy="206531"/>
          </a:xfrm>
          <a:prstGeom prst="rect">
            <a:avLst/>
          </a:prstGeom>
        </p:spPr>
        <p:txBody>
          <a:bodyPr vert="horz" lIns="0" tIns="0" rIns="0" bIns="0" rtlCol="0" anchor="t" anchorCtr="0"/>
          <a:lstStyle>
            <a:lvl1pPr algn="r">
              <a:defRPr sz="800" baseline="0">
                <a:solidFill>
                  <a:schemeClr val="accent2"/>
                </a:solidFill>
                <a:latin typeface="+mn-lt"/>
              </a:defRPr>
            </a:lvl1pPr>
          </a:lstStyle>
          <a:p>
            <a:fld id="{249D1586-5D5B-4832-8C74-864B2E1F31A1}" type="datetime4">
              <a:rPr lang="en-US" smtClean="0"/>
              <a:t>June 22, 2016</a:t>
            </a:fld>
            <a:endParaRPr lang="it-IT" dirty="0"/>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5.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49.png"/><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24.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hyperlink" Target="https://teamsites.chrysler.com/sites/PTControls/7950/MBDE/AUTOSAR%20Training/TrainingDiagram.vsd" TargetMode="External"/><Relationship Id="rId2" Type="http://schemas.openxmlformats.org/officeDocument/2006/relationships/hyperlink" Target="https://teamsites.chrysler.com/sites/PTControls/7950/MBDE/AUTOSAR%20Training/AUTOSARArchitectureNamingConventionSummary.docx" TargetMode="Externa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8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8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76.png"/><Relationship Id="rId4" Type="http://schemas.openxmlformats.org/officeDocument/2006/relationships/image" Target="../media/image7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smtClean="0"/>
              <a:t>Sagar Madala/Dinesh Dalvi</a:t>
            </a:r>
            <a:endParaRPr lang="en-US" dirty="0"/>
          </a:p>
        </p:txBody>
      </p:sp>
      <p:sp>
        <p:nvSpPr>
          <p:cNvPr id="5" name="Text Placeholder 4"/>
          <p:cNvSpPr>
            <a:spLocks noGrp="1"/>
          </p:cNvSpPr>
          <p:nvPr>
            <p:ph type="body" sz="quarter" idx="14"/>
          </p:nvPr>
        </p:nvSpPr>
        <p:spPr/>
        <p:txBody>
          <a:bodyPr/>
          <a:lstStyle/>
          <a:p>
            <a:r>
              <a:rPr lang="en-US" dirty="0" smtClean="0"/>
              <a:t>AUTOSAR Training</a:t>
            </a:r>
            <a:endParaRPr lang="en-US" dirty="0"/>
          </a:p>
        </p:txBody>
      </p:sp>
      <p:sp>
        <p:nvSpPr>
          <p:cNvPr id="6" name="Text Placeholder 5"/>
          <p:cNvSpPr>
            <a:spLocks noGrp="1"/>
          </p:cNvSpPr>
          <p:nvPr>
            <p:ph type="body" sz="quarter" idx="15"/>
          </p:nvPr>
        </p:nvSpPr>
        <p:spPr/>
        <p:txBody>
          <a:bodyPr/>
          <a:lstStyle/>
          <a:p>
            <a:r>
              <a:rPr lang="en-US" dirty="0" smtClean="0"/>
              <a:t>Application Software Development</a:t>
            </a:r>
            <a:endParaRPr lang="en-US" dirty="0"/>
          </a:p>
        </p:txBody>
      </p:sp>
      <p:sp>
        <p:nvSpPr>
          <p:cNvPr id="7" name="Text Placeholder 6"/>
          <p:cNvSpPr>
            <a:spLocks noGrp="1"/>
          </p:cNvSpPr>
          <p:nvPr>
            <p:ph type="body" sz="quarter" idx="16"/>
          </p:nvPr>
        </p:nvSpPr>
        <p:spPr/>
        <p:txBody>
          <a:bodyPr/>
          <a:lstStyle/>
          <a:p>
            <a:r>
              <a:rPr lang="en-US" dirty="0" smtClean="0"/>
              <a:t>PowerTrain</a:t>
            </a:r>
            <a:endParaRPr lang="en-US" dirty="0"/>
          </a:p>
        </p:txBody>
      </p:sp>
      <p:sp>
        <p:nvSpPr>
          <p:cNvPr id="8" name="Text Placeholder 7"/>
          <p:cNvSpPr>
            <a:spLocks noGrp="1"/>
          </p:cNvSpPr>
          <p:nvPr>
            <p:ph type="body" sz="quarter" idx="17"/>
          </p:nvPr>
        </p:nvSpPr>
        <p:spPr/>
        <p:txBody>
          <a:bodyPr/>
          <a:lstStyle/>
          <a:p>
            <a:r>
              <a:rPr lang="en-US" dirty="0" smtClean="0"/>
              <a:t>Auburn Hills, MI</a:t>
            </a:r>
            <a:endParaRPr lang="en-US" dirty="0"/>
          </a:p>
        </p:txBody>
      </p:sp>
      <p:sp>
        <p:nvSpPr>
          <p:cNvPr id="9" name="Text Placeholder 8"/>
          <p:cNvSpPr>
            <a:spLocks noGrp="1"/>
          </p:cNvSpPr>
          <p:nvPr>
            <p:ph type="body" sz="quarter" idx="18"/>
          </p:nvPr>
        </p:nvSpPr>
        <p:spPr/>
        <p:txBody>
          <a:bodyPr/>
          <a:lstStyle/>
          <a:p>
            <a:r>
              <a:rPr lang="en-US" dirty="0" smtClean="0"/>
              <a:t>June 22,2016</a:t>
            </a:r>
            <a:endParaRPr lang="en-US" dirty="0"/>
          </a:p>
        </p:txBody>
      </p:sp>
    </p:spTree>
    <p:extLst>
      <p:ext uri="{BB962C8B-B14F-4D97-AF65-F5344CB8AC3E}">
        <p14:creationId xmlns:p14="http://schemas.microsoft.com/office/powerpoint/2010/main" val="16677631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Technical Scope of AUTOSAR</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10</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 y="838200"/>
            <a:ext cx="882015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p:cNvSpPr>
            <a:spLocks noGrp="1"/>
          </p:cNvSpPr>
          <p:nvPr>
            <p:ph type="dt" sz="half" idx="19"/>
          </p:nvPr>
        </p:nvSpPr>
        <p:spPr/>
        <p:txBody>
          <a:bodyPr/>
          <a:lstStyle/>
          <a:p>
            <a:fld id="{7548067C-0EB9-455B-81B2-E7F5B9C35AB8}" type="datetime4">
              <a:rPr lang="en-US" smtClean="0"/>
              <a:t>June 22, 2016</a:t>
            </a:fld>
            <a:endParaRPr lang="it-IT" dirty="0"/>
          </a:p>
        </p:txBody>
      </p:sp>
    </p:spTree>
    <p:extLst>
      <p:ext uri="{BB962C8B-B14F-4D97-AF65-F5344CB8AC3E}">
        <p14:creationId xmlns:p14="http://schemas.microsoft.com/office/powerpoint/2010/main" val="157294296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Data Definition</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100</a:t>
            </a:fld>
            <a:endParaRPr lang="it-IT"/>
          </a:p>
        </p:txBody>
      </p:sp>
      <p:sp>
        <p:nvSpPr>
          <p:cNvPr id="4" name="Date Placeholder 3"/>
          <p:cNvSpPr>
            <a:spLocks noGrp="1"/>
          </p:cNvSpPr>
          <p:nvPr>
            <p:ph type="dt" sz="half" idx="19"/>
          </p:nvPr>
        </p:nvSpPr>
        <p:spPr/>
        <p:txBody>
          <a:bodyPr/>
          <a:lstStyle/>
          <a:p>
            <a:fld id="{D7604DB9-1903-4658-9A56-7A578C778A27}"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33400" y="762000"/>
            <a:ext cx="8045200" cy="5791200"/>
          </a:xfrm>
        </p:spPr>
        <p:txBody>
          <a:bodyPr/>
          <a:lstStyle/>
          <a:p>
            <a:r>
              <a:rPr lang="en-US" dirty="0" smtClean="0"/>
              <a:t>Application Data Type: Array Data Type</a:t>
            </a:r>
          </a:p>
          <a:p>
            <a:pPr lvl="1"/>
            <a:r>
              <a:rPr lang="en-US" dirty="0" smtClean="0"/>
              <a:t>Right click on </a:t>
            </a:r>
            <a:r>
              <a:rPr lang="en-US" dirty="0"/>
              <a:t>the </a:t>
            </a:r>
            <a:r>
              <a:rPr lang="en-US" dirty="0" smtClean="0"/>
              <a:t>“AppDataTypes</a:t>
            </a:r>
            <a:r>
              <a:rPr lang="en-US" dirty="0"/>
              <a:t>”  </a:t>
            </a:r>
            <a:r>
              <a:rPr lang="en-US" dirty="0" smtClean="0"/>
              <a:t>AR Package</a:t>
            </a:r>
          </a:p>
          <a:p>
            <a:pPr lvl="1"/>
            <a:r>
              <a:rPr lang="en-US" dirty="0" smtClean="0"/>
              <a:t>In </a:t>
            </a:r>
            <a:r>
              <a:rPr lang="en-US" dirty="0"/>
              <a:t>the context menu, select  </a:t>
            </a:r>
            <a:r>
              <a:rPr lang="en-US" b="1" dirty="0" smtClean="0"/>
              <a:t>Application Array Data Type</a:t>
            </a:r>
            <a:r>
              <a:rPr lang="en-US" dirty="0" smtClean="0"/>
              <a:t> element </a:t>
            </a:r>
            <a:r>
              <a:rPr lang="en-US" dirty="0"/>
              <a:t>as shown </a:t>
            </a:r>
            <a:r>
              <a:rPr lang="en-US" dirty="0" smtClean="0"/>
              <a:t>below</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r>
              <a:rPr lang="en-US" dirty="0" smtClean="0"/>
              <a:t>Create </a:t>
            </a:r>
            <a:r>
              <a:rPr lang="en-US" dirty="0"/>
              <a:t>new </a:t>
            </a:r>
            <a:r>
              <a:rPr lang="en-US" dirty="0" smtClean="0"/>
              <a:t>Application Array Data Type </a:t>
            </a:r>
            <a:endParaRPr lang="en-US" dirty="0"/>
          </a:p>
          <a:p>
            <a:pPr lvl="1"/>
            <a:r>
              <a:rPr lang="en-US" dirty="0"/>
              <a:t>Name newly created </a:t>
            </a:r>
            <a:r>
              <a:rPr lang="en-US" dirty="0" smtClean="0"/>
              <a:t>ADT </a:t>
            </a:r>
            <a:r>
              <a:rPr lang="en-US" dirty="0"/>
              <a:t>as per the SAG Rule:SAG_R15_DD_M</a:t>
            </a:r>
          </a:p>
          <a:p>
            <a:pPr lvl="1"/>
            <a:r>
              <a:rPr lang="en-US" dirty="0"/>
              <a:t>Example: </a:t>
            </a:r>
            <a:r>
              <a:rPr lang="en-US" dirty="0" smtClean="0"/>
              <a:t>ADTAkPa1 for kPa signal whose range is [0,55] with resolution 0.2</a:t>
            </a:r>
            <a:endParaRPr lang="en-US" dirty="0"/>
          </a:p>
          <a:p>
            <a:pPr lvl="1"/>
            <a:endParaRPr lang="en-US" dirty="0"/>
          </a:p>
          <a:p>
            <a:pPr lvl="1"/>
            <a:endParaRPr lang="en-US" dirty="0" smtClean="0"/>
          </a:p>
          <a:p>
            <a:pPr lvl="1"/>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075" y="1905000"/>
            <a:ext cx="5657850" cy="3571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506250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Data Definition</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101</a:t>
            </a:fld>
            <a:endParaRPr lang="it-IT"/>
          </a:p>
        </p:txBody>
      </p:sp>
      <p:sp>
        <p:nvSpPr>
          <p:cNvPr id="4" name="Date Placeholder 3"/>
          <p:cNvSpPr>
            <a:spLocks noGrp="1"/>
          </p:cNvSpPr>
          <p:nvPr>
            <p:ph type="dt" sz="half" idx="19"/>
          </p:nvPr>
        </p:nvSpPr>
        <p:spPr/>
        <p:txBody>
          <a:bodyPr/>
          <a:lstStyle/>
          <a:p>
            <a:fld id="{7B209306-9CC8-4F6E-A14F-332A1A07CCA9}"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dirty="0"/>
          </a:p>
        </p:txBody>
      </p:sp>
      <p:sp>
        <p:nvSpPr>
          <p:cNvPr id="6" name="Text Placeholder 5"/>
          <p:cNvSpPr>
            <a:spLocks noGrp="1"/>
          </p:cNvSpPr>
          <p:nvPr>
            <p:ph type="body" sz="quarter" idx="21"/>
          </p:nvPr>
        </p:nvSpPr>
        <p:spPr>
          <a:xfrm>
            <a:off x="533400" y="762000"/>
            <a:ext cx="8045200" cy="5791200"/>
          </a:xfrm>
        </p:spPr>
        <p:txBody>
          <a:bodyPr/>
          <a:lstStyle/>
          <a:p>
            <a:r>
              <a:rPr lang="en-US" dirty="0" smtClean="0"/>
              <a:t>Application Data Type: Array Data Type</a:t>
            </a:r>
          </a:p>
          <a:p>
            <a:pPr lvl="1"/>
            <a:r>
              <a:rPr lang="en-US" dirty="0"/>
              <a:t>Double click to Open ADT.</a:t>
            </a:r>
          </a:p>
          <a:p>
            <a:pPr lvl="1"/>
            <a:r>
              <a:rPr lang="en-US" dirty="0"/>
              <a:t>Click “select item from the project” to associate </a:t>
            </a:r>
            <a:r>
              <a:rPr lang="en-US" dirty="0" smtClean="0"/>
              <a:t>primitive data type to array ADT</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r>
              <a:rPr lang="en-US" dirty="0" smtClean="0"/>
              <a:t>Set array size as FIXEDSIZE </a:t>
            </a:r>
            <a:endParaRPr lang="en-US" dirty="0"/>
          </a:p>
          <a:p>
            <a:pPr lvl="1"/>
            <a:r>
              <a:rPr lang="en-US" dirty="0" smtClean="0"/>
              <a:t>Enter size of array as required.</a:t>
            </a:r>
          </a:p>
          <a:p>
            <a:pPr lvl="1"/>
            <a:r>
              <a:rPr lang="en-US" dirty="0" smtClean="0"/>
              <a:t>Note: Primitive Data Type is required to create any array ADT</a:t>
            </a:r>
            <a:endParaRPr lang="en-US" dirty="0"/>
          </a:p>
          <a:p>
            <a:pPr lvl="1"/>
            <a:endParaRPr lang="en-US" dirty="0" smtClean="0"/>
          </a:p>
          <a:p>
            <a:pPr lvl="1"/>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1676400"/>
            <a:ext cx="8458200" cy="350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9241732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Data Definition</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102</a:t>
            </a:fld>
            <a:endParaRPr lang="it-IT"/>
          </a:p>
        </p:txBody>
      </p:sp>
      <p:sp>
        <p:nvSpPr>
          <p:cNvPr id="4" name="Date Placeholder 3"/>
          <p:cNvSpPr>
            <a:spLocks noGrp="1"/>
          </p:cNvSpPr>
          <p:nvPr>
            <p:ph type="dt" sz="half" idx="19"/>
          </p:nvPr>
        </p:nvSpPr>
        <p:spPr/>
        <p:txBody>
          <a:bodyPr/>
          <a:lstStyle/>
          <a:p>
            <a:fld id="{72C02412-1301-4332-9C15-41BA51CBF906}"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33400" y="762000"/>
            <a:ext cx="8045200" cy="5791200"/>
          </a:xfrm>
        </p:spPr>
        <p:txBody>
          <a:bodyPr/>
          <a:lstStyle/>
          <a:p>
            <a:r>
              <a:rPr lang="en-US" dirty="0" smtClean="0"/>
              <a:t>Application Data Type: Record Data Type</a:t>
            </a:r>
          </a:p>
          <a:p>
            <a:pPr lvl="1"/>
            <a:r>
              <a:rPr lang="en-US" dirty="0" smtClean="0"/>
              <a:t>Right click on </a:t>
            </a:r>
            <a:r>
              <a:rPr lang="en-US" dirty="0"/>
              <a:t>the </a:t>
            </a:r>
            <a:r>
              <a:rPr lang="en-US" dirty="0" smtClean="0"/>
              <a:t>“AppDataTypes</a:t>
            </a:r>
            <a:r>
              <a:rPr lang="en-US" dirty="0"/>
              <a:t>”  </a:t>
            </a:r>
            <a:r>
              <a:rPr lang="en-US" dirty="0" smtClean="0"/>
              <a:t>AR Package</a:t>
            </a:r>
          </a:p>
          <a:p>
            <a:pPr lvl="1"/>
            <a:r>
              <a:rPr lang="en-US" dirty="0" smtClean="0"/>
              <a:t>In </a:t>
            </a:r>
            <a:r>
              <a:rPr lang="en-US" dirty="0"/>
              <a:t>the context menu, select  </a:t>
            </a:r>
            <a:r>
              <a:rPr lang="en-US" b="1" dirty="0" smtClean="0"/>
              <a:t>Application Record Data Type</a:t>
            </a:r>
            <a:r>
              <a:rPr lang="en-US" dirty="0" smtClean="0"/>
              <a:t> element </a:t>
            </a:r>
            <a:r>
              <a:rPr lang="en-US" dirty="0"/>
              <a:t>as shown </a:t>
            </a:r>
            <a:r>
              <a:rPr lang="en-US" dirty="0" smtClean="0"/>
              <a:t>below</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r>
              <a:rPr lang="en-US" dirty="0" smtClean="0"/>
              <a:t>Create </a:t>
            </a:r>
            <a:r>
              <a:rPr lang="en-US" dirty="0"/>
              <a:t>new </a:t>
            </a:r>
            <a:r>
              <a:rPr lang="en-US" dirty="0" smtClean="0"/>
              <a:t>Application Record Data Type </a:t>
            </a:r>
            <a:endParaRPr lang="en-US" dirty="0"/>
          </a:p>
          <a:p>
            <a:pPr lvl="1"/>
            <a:r>
              <a:rPr lang="en-US" dirty="0"/>
              <a:t>Name newly created </a:t>
            </a:r>
            <a:r>
              <a:rPr lang="en-US" dirty="0" smtClean="0"/>
              <a:t>ADT </a:t>
            </a:r>
            <a:r>
              <a:rPr lang="en-US" dirty="0"/>
              <a:t>as per the SAG Rule:SAG_R15_DD_M</a:t>
            </a:r>
          </a:p>
          <a:p>
            <a:pPr lvl="1"/>
            <a:r>
              <a:rPr lang="en-US" dirty="0"/>
              <a:t>Example: </a:t>
            </a:r>
            <a:r>
              <a:rPr lang="en-US" dirty="0" smtClean="0"/>
              <a:t>ADTRMapPressureCollection  for Map pressure signals bus.</a:t>
            </a:r>
            <a:endParaRPr lang="en-US" dirty="0"/>
          </a:p>
          <a:p>
            <a:pPr lvl="1"/>
            <a:endParaRPr lang="en-US" dirty="0"/>
          </a:p>
          <a:p>
            <a:pPr lvl="1"/>
            <a:endParaRPr lang="en-US" dirty="0" smtClean="0"/>
          </a:p>
          <a:p>
            <a:pPr lvl="1"/>
            <a:endParaRPr 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905000"/>
            <a:ext cx="6081846" cy="3447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766736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Data Definition</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103</a:t>
            </a:fld>
            <a:endParaRPr lang="it-IT"/>
          </a:p>
        </p:txBody>
      </p:sp>
      <p:sp>
        <p:nvSpPr>
          <p:cNvPr id="4" name="Date Placeholder 3"/>
          <p:cNvSpPr>
            <a:spLocks noGrp="1"/>
          </p:cNvSpPr>
          <p:nvPr>
            <p:ph type="dt" sz="half" idx="19"/>
          </p:nvPr>
        </p:nvSpPr>
        <p:spPr/>
        <p:txBody>
          <a:bodyPr/>
          <a:lstStyle/>
          <a:p>
            <a:fld id="{B0E5F5FB-A98A-4763-9D54-CC95358DBE65}"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33400" y="762000"/>
            <a:ext cx="8045200" cy="5791200"/>
          </a:xfrm>
        </p:spPr>
        <p:txBody>
          <a:bodyPr>
            <a:normAutofit/>
          </a:bodyPr>
          <a:lstStyle/>
          <a:p>
            <a:r>
              <a:rPr lang="en-US" dirty="0" smtClean="0"/>
              <a:t>Application Data Type: </a:t>
            </a:r>
            <a:r>
              <a:rPr lang="en-US" dirty="0"/>
              <a:t>S</a:t>
            </a:r>
            <a:r>
              <a:rPr lang="en-US" dirty="0" smtClean="0"/>
              <a:t>tructure Data Type</a:t>
            </a:r>
          </a:p>
          <a:p>
            <a:pPr lvl="1"/>
            <a:r>
              <a:rPr lang="en-US" dirty="0"/>
              <a:t>Double click to Open ADT.</a:t>
            </a:r>
          </a:p>
          <a:p>
            <a:pPr lvl="1"/>
            <a:r>
              <a:rPr lang="en-US" dirty="0"/>
              <a:t>Click </a:t>
            </a:r>
            <a:r>
              <a:rPr lang="en-US" dirty="0" smtClean="0"/>
              <a:t>“New” </a:t>
            </a:r>
            <a:r>
              <a:rPr lang="en-US" dirty="0"/>
              <a:t>to </a:t>
            </a:r>
            <a:r>
              <a:rPr lang="en-US" dirty="0" smtClean="0"/>
              <a:t>add member of the structure</a:t>
            </a:r>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smtClean="0"/>
          </a:p>
          <a:p>
            <a:pPr lvl="1"/>
            <a:endParaRPr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7" y="2438400"/>
            <a:ext cx="9077325" cy="343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870664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Data Definition</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104</a:t>
            </a:fld>
            <a:endParaRPr lang="it-IT"/>
          </a:p>
        </p:txBody>
      </p:sp>
      <p:sp>
        <p:nvSpPr>
          <p:cNvPr id="4" name="Date Placeholder 3"/>
          <p:cNvSpPr>
            <a:spLocks noGrp="1"/>
          </p:cNvSpPr>
          <p:nvPr>
            <p:ph type="dt" sz="half" idx="19"/>
          </p:nvPr>
        </p:nvSpPr>
        <p:spPr/>
        <p:txBody>
          <a:bodyPr/>
          <a:lstStyle/>
          <a:p>
            <a:fld id="{3CE75DB0-1DE8-4008-BAC8-A28D5A27B441}"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33400" y="762000"/>
            <a:ext cx="8045200" cy="5791200"/>
          </a:xfrm>
        </p:spPr>
        <p:txBody>
          <a:bodyPr/>
          <a:lstStyle/>
          <a:p>
            <a:r>
              <a:rPr lang="en-US" dirty="0" smtClean="0"/>
              <a:t>Application Data Type: </a:t>
            </a:r>
            <a:r>
              <a:rPr lang="en-US" dirty="0"/>
              <a:t>S</a:t>
            </a:r>
            <a:r>
              <a:rPr lang="en-US" dirty="0" smtClean="0"/>
              <a:t>tructure Data Type</a:t>
            </a:r>
          </a:p>
          <a:p>
            <a:pPr lvl="1"/>
            <a:r>
              <a:rPr lang="en-US" dirty="0"/>
              <a:t>Double click to Open ADT.</a:t>
            </a:r>
          </a:p>
          <a:p>
            <a:pPr lvl="1"/>
            <a:r>
              <a:rPr lang="en-US" dirty="0"/>
              <a:t>Click “select item from the project” to associate </a:t>
            </a:r>
            <a:r>
              <a:rPr lang="en-US" dirty="0" smtClean="0"/>
              <a:t>primitive data type to array ADT</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r>
              <a:rPr lang="en-US" dirty="0"/>
              <a:t>Name newly </a:t>
            </a:r>
            <a:r>
              <a:rPr lang="en-US" dirty="0" smtClean="0"/>
              <a:t>selected </a:t>
            </a:r>
            <a:r>
              <a:rPr lang="en-US" dirty="0"/>
              <a:t>ADT as per the SAG Rule:SAG_R15_DD_M and add member functional </a:t>
            </a:r>
            <a:r>
              <a:rPr lang="en-US" dirty="0" smtClean="0"/>
              <a:t>definition</a:t>
            </a:r>
            <a:endParaRPr lang="en-US" dirty="0"/>
          </a:p>
          <a:p>
            <a:pPr lvl="1"/>
            <a:endParaRPr lang="en-US" dirty="0" smtClean="0"/>
          </a:p>
          <a:p>
            <a:pPr lvl="1"/>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79" y="1752600"/>
            <a:ext cx="8991601" cy="320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058935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Data Definition</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105</a:t>
            </a:fld>
            <a:endParaRPr lang="it-IT"/>
          </a:p>
        </p:txBody>
      </p:sp>
      <p:sp>
        <p:nvSpPr>
          <p:cNvPr id="4" name="Date Placeholder 3"/>
          <p:cNvSpPr>
            <a:spLocks noGrp="1"/>
          </p:cNvSpPr>
          <p:nvPr>
            <p:ph type="dt" sz="half" idx="19"/>
          </p:nvPr>
        </p:nvSpPr>
        <p:spPr/>
        <p:txBody>
          <a:bodyPr/>
          <a:lstStyle/>
          <a:p>
            <a:fld id="{6E70E0FF-90ED-41A2-8D34-B0850CB49E4B}"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33400" y="762000"/>
            <a:ext cx="8045200" cy="5791200"/>
          </a:xfrm>
        </p:spPr>
        <p:txBody>
          <a:bodyPr/>
          <a:lstStyle/>
          <a:p>
            <a:r>
              <a:rPr lang="en-US" dirty="0" smtClean="0"/>
              <a:t>Associate ADT with IDT</a:t>
            </a:r>
          </a:p>
          <a:p>
            <a:pPr lvl="1"/>
            <a:r>
              <a:rPr lang="en-US" dirty="0"/>
              <a:t>Right click on the “AdtToIdtMapping”  AR Package</a:t>
            </a:r>
          </a:p>
          <a:p>
            <a:pPr lvl="1"/>
            <a:r>
              <a:rPr lang="en-US" dirty="0"/>
              <a:t>In the context menu, select  </a:t>
            </a:r>
            <a:r>
              <a:rPr lang="en-US" b="1" dirty="0" smtClean="0"/>
              <a:t>Data Type Mapping Set</a:t>
            </a:r>
            <a:r>
              <a:rPr lang="en-US" dirty="0" smtClean="0"/>
              <a:t> </a:t>
            </a:r>
            <a:r>
              <a:rPr lang="en-US" dirty="0"/>
              <a:t>element as shown </a:t>
            </a:r>
            <a:r>
              <a:rPr lang="en-US" dirty="0" smtClean="0"/>
              <a:t>below</a:t>
            </a:r>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smtClean="0"/>
          </a:p>
          <a:p>
            <a:pPr lvl="1"/>
            <a:endParaRPr lang="en-US" dirty="0"/>
          </a:p>
          <a:p>
            <a:pPr lvl="1"/>
            <a:r>
              <a:rPr lang="en-US" dirty="0" smtClean="0"/>
              <a:t>Name </a:t>
            </a:r>
            <a:r>
              <a:rPr lang="en-US" dirty="0"/>
              <a:t>newly </a:t>
            </a:r>
            <a:r>
              <a:rPr lang="en-US" dirty="0" smtClean="0"/>
              <a:t>selected mapping set  </a:t>
            </a:r>
            <a:r>
              <a:rPr lang="en-US" dirty="0"/>
              <a:t>as per the SAG </a:t>
            </a:r>
            <a:r>
              <a:rPr lang="en-US" dirty="0" smtClean="0"/>
              <a:t>Rule:SAG_R16_DD_M</a:t>
            </a:r>
          </a:p>
          <a:p>
            <a:pPr lvl="1"/>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703250"/>
            <a:ext cx="6019800" cy="375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595942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Data Definition</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106</a:t>
            </a:fld>
            <a:endParaRPr lang="it-IT"/>
          </a:p>
        </p:txBody>
      </p:sp>
      <p:sp>
        <p:nvSpPr>
          <p:cNvPr id="4" name="Date Placeholder 3"/>
          <p:cNvSpPr>
            <a:spLocks noGrp="1"/>
          </p:cNvSpPr>
          <p:nvPr>
            <p:ph type="dt" sz="half" idx="19"/>
          </p:nvPr>
        </p:nvSpPr>
        <p:spPr/>
        <p:txBody>
          <a:bodyPr/>
          <a:lstStyle/>
          <a:p>
            <a:fld id="{571FDE90-DBC9-4BDC-B4EB-79CE35DADB2D}"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25587" y="914400"/>
            <a:ext cx="8045200" cy="5064600"/>
          </a:xfrm>
        </p:spPr>
        <p:txBody>
          <a:bodyPr/>
          <a:lstStyle/>
          <a:p>
            <a:r>
              <a:rPr lang="en-US" dirty="0"/>
              <a:t>Associate ADT with IDT</a:t>
            </a:r>
          </a:p>
          <a:p>
            <a:pPr lvl="1"/>
            <a:r>
              <a:rPr lang="en-US" dirty="0" smtClean="0"/>
              <a:t>Double click, mapping set element</a:t>
            </a:r>
          </a:p>
          <a:p>
            <a:pPr lvl="1"/>
            <a:r>
              <a:rPr lang="en-US" dirty="0" smtClean="0"/>
              <a:t>Create new mapping entry</a:t>
            </a:r>
          </a:p>
          <a:p>
            <a:pPr lvl="1"/>
            <a:r>
              <a:rPr lang="en-US" dirty="0" smtClean="0"/>
              <a:t>Select required ADT and IDT</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marL="457200" lvl="1" indent="0">
              <a:buNone/>
            </a:pPr>
            <a:r>
              <a:rPr lang="en-US" dirty="0" smtClean="0">
                <a:solidFill>
                  <a:srgbClr val="FF0000"/>
                </a:solidFill>
              </a:rPr>
              <a:t>*Only one ADTtoIDTMapping element is used in a project.</a:t>
            </a:r>
            <a:endParaRPr lang="en-US" dirty="0">
              <a:solidFill>
                <a:srgbClr val="FF0000"/>
              </a:solidFill>
            </a:endParaRP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 y="2209800"/>
            <a:ext cx="9096375" cy="233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49448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Interface</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107</a:t>
            </a:fld>
            <a:endParaRPr lang="it-IT"/>
          </a:p>
        </p:txBody>
      </p:sp>
      <p:sp>
        <p:nvSpPr>
          <p:cNvPr id="4" name="Date Placeholder 3"/>
          <p:cNvSpPr>
            <a:spLocks noGrp="1"/>
          </p:cNvSpPr>
          <p:nvPr>
            <p:ph type="dt" sz="half" idx="19"/>
          </p:nvPr>
        </p:nvSpPr>
        <p:spPr/>
        <p:txBody>
          <a:bodyPr/>
          <a:lstStyle/>
          <a:p>
            <a:fld id="{363B8389-DFE5-4A7C-B74B-2655CCCAD817}"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304800" y="713900"/>
            <a:ext cx="4495800" cy="4924900"/>
          </a:xfrm>
        </p:spPr>
        <p:txBody>
          <a:bodyPr/>
          <a:lstStyle/>
          <a:p>
            <a:r>
              <a:rPr lang="en-US" dirty="0" smtClean="0"/>
              <a:t>AR supports following type of Interfaces</a:t>
            </a:r>
          </a:p>
          <a:p>
            <a:pPr lvl="1"/>
            <a:r>
              <a:rPr lang="en-US" dirty="0" smtClean="0"/>
              <a:t>Sender Receiver Interfaces (SR)</a:t>
            </a:r>
          </a:p>
          <a:p>
            <a:pPr lvl="1"/>
            <a:r>
              <a:rPr lang="en-US" dirty="0" smtClean="0"/>
              <a:t>Client Server Interfaces (CS)</a:t>
            </a:r>
          </a:p>
          <a:p>
            <a:pPr lvl="1"/>
            <a:r>
              <a:rPr lang="en-US" dirty="0" smtClean="0"/>
              <a:t>NVdata Interfaces (NV)</a:t>
            </a:r>
          </a:p>
          <a:p>
            <a:pPr lvl="1"/>
            <a:r>
              <a:rPr lang="en-US" dirty="0" smtClean="0"/>
              <a:t>Parameter Interfaces (Parm)</a:t>
            </a:r>
          </a:p>
          <a:p>
            <a:pPr lvl="1"/>
            <a:r>
              <a:rPr lang="en-US" dirty="0" smtClean="0"/>
              <a:t>Trigger Interfaces (Trig)</a:t>
            </a:r>
          </a:p>
          <a:p>
            <a:pPr marL="457200" lvl="1" indent="0">
              <a:buNone/>
            </a:pPr>
            <a:endParaRPr lang="en-US" dirty="0" smtClean="0"/>
          </a:p>
          <a:p>
            <a:pPr lvl="1"/>
            <a:endParaRPr lang="en-US" dirty="0"/>
          </a:p>
        </p:txBody>
      </p:sp>
      <p:sp>
        <p:nvSpPr>
          <p:cNvPr id="7" name="Rectangle 6"/>
          <p:cNvSpPr/>
          <p:nvPr/>
        </p:nvSpPr>
        <p:spPr>
          <a:xfrm>
            <a:off x="4800600" y="713900"/>
            <a:ext cx="4572000" cy="923330"/>
          </a:xfrm>
          <a:prstGeom prst="rect">
            <a:avLst/>
          </a:prstGeom>
        </p:spPr>
        <p:txBody>
          <a:bodyPr>
            <a:spAutoFit/>
          </a:bodyPr>
          <a:lstStyle/>
          <a:p>
            <a:pPr marL="285750" indent="-285750">
              <a:buSzPct val="120000"/>
              <a:buFont typeface="Wingdings" panose="05000000000000000000" pitchFamily="2" charset="2"/>
              <a:buChar char="§"/>
            </a:pPr>
            <a:r>
              <a:rPr lang="en-US" dirty="0">
                <a:solidFill>
                  <a:schemeClr val="accent2"/>
                </a:solidFill>
              </a:rPr>
              <a:t>Naming Convention</a:t>
            </a:r>
          </a:p>
          <a:p>
            <a:pPr marL="742950" lvl="1" indent="-285750">
              <a:buSzPct val="120000"/>
              <a:buFont typeface="Arial" panose="020B0604020202020204" pitchFamily="34" charset="0"/>
              <a:buChar char="•"/>
            </a:pPr>
            <a:r>
              <a:rPr lang="en-US" dirty="0">
                <a:solidFill>
                  <a:schemeClr val="accent2"/>
                </a:solidFill>
              </a:rPr>
              <a:t>&lt;SWC Name&gt;&lt;Interface Type&gt;</a:t>
            </a:r>
          </a:p>
          <a:p>
            <a:pPr marL="742950" lvl="1" indent="-285750">
              <a:buSzPct val="120000"/>
              <a:buFont typeface="Arial" panose="020B0604020202020204" pitchFamily="34" charset="0"/>
              <a:buChar char="•"/>
            </a:pPr>
            <a:r>
              <a:rPr lang="en-US" dirty="0">
                <a:solidFill>
                  <a:schemeClr val="accent2"/>
                </a:solidFill>
              </a:rPr>
              <a:t>Example: EngPosRpmSR</a:t>
            </a:r>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514600"/>
            <a:ext cx="8980706" cy="4083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33499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Interface</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108</a:t>
            </a:fld>
            <a:endParaRPr lang="it-IT"/>
          </a:p>
        </p:txBody>
      </p:sp>
      <p:sp>
        <p:nvSpPr>
          <p:cNvPr id="4" name="Date Placeholder 3"/>
          <p:cNvSpPr>
            <a:spLocks noGrp="1"/>
          </p:cNvSpPr>
          <p:nvPr>
            <p:ph type="dt" sz="half" idx="19"/>
          </p:nvPr>
        </p:nvSpPr>
        <p:spPr/>
        <p:txBody>
          <a:bodyPr/>
          <a:lstStyle/>
          <a:p>
            <a:fld id="{41086100-0539-4268-884B-7DF4954D792F}"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609600" y="838200"/>
            <a:ext cx="8045200" cy="4924900"/>
          </a:xfrm>
        </p:spPr>
        <p:txBody>
          <a:bodyPr/>
          <a:lstStyle/>
          <a:p>
            <a:r>
              <a:rPr lang="en-US" dirty="0" smtClean="0"/>
              <a:t>Right click on the &lt;Project Name&gt; and import &lt;SWC&gt;IF.ARXML</a:t>
            </a:r>
          </a:p>
          <a:p>
            <a:r>
              <a:rPr lang="en-US" dirty="0" smtClean="0"/>
              <a:t>Following sub-AR package is created</a:t>
            </a:r>
          </a:p>
          <a:p>
            <a:pPr marL="0" indent="0">
              <a:buNone/>
            </a:pPr>
            <a:endParaRPr lang="en-US"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676400"/>
            <a:ext cx="2438400" cy="2676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7121156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Interface</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109</a:t>
            </a:fld>
            <a:endParaRPr lang="it-IT"/>
          </a:p>
        </p:txBody>
      </p:sp>
      <p:sp>
        <p:nvSpPr>
          <p:cNvPr id="4" name="Date Placeholder 3"/>
          <p:cNvSpPr>
            <a:spLocks noGrp="1"/>
          </p:cNvSpPr>
          <p:nvPr>
            <p:ph type="dt" sz="half" idx="19"/>
          </p:nvPr>
        </p:nvSpPr>
        <p:spPr/>
        <p:txBody>
          <a:bodyPr/>
          <a:lstStyle/>
          <a:p>
            <a:fld id="{471745D8-1F44-423B-AD0B-FA431D7F230F}"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49400" y="793750"/>
            <a:ext cx="8045200" cy="5270500"/>
          </a:xfrm>
        </p:spPr>
        <p:txBody>
          <a:bodyPr/>
          <a:lstStyle/>
          <a:p>
            <a:r>
              <a:rPr lang="en-US" dirty="0" smtClean="0"/>
              <a:t>Sender Receiver</a:t>
            </a:r>
            <a:endParaRPr lang="en-US" dirty="0"/>
          </a:p>
          <a:p>
            <a:pPr lvl="1"/>
            <a:r>
              <a:rPr lang="en-US" dirty="0"/>
              <a:t>Right click on the “IF&lt;SWC Name&gt;”  AR Package</a:t>
            </a:r>
          </a:p>
          <a:p>
            <a:pPr lvl="1"/>
            <a:r>
              <a:rPr lang="en-US" dirty="0"/>
              <a:t>In the context menu, select  </a:t>
            </a:r>
            <a:r>
              <a:rPr lang="en-US" b="1" dirty="0" smtClean="0"/>
              <a:t>Sender Receiver Interface</a:t>
            </a:r>
            <a:r>
              <a:rPr lang="en-US" dirty="0" smtClean="0"/>
              <a:t> </a:t>
            </a:r>
            <a:r>
              <a:rPr lang="en-US" dirty="0"/>
              <a:t>element as shown below</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457200" lvl="1" indent="0">
              <a:buNone/>
            </a:pPr>
            <a:endParaRPr lang="en-US" dirty="0"/>
          </a:p>
          <a:p>
            <a:pPr lvl="1"/>
            <a:r>
              <a:rPr lang="en-US" dirty="0" smtClean="0"/>
              <a:t>Name created interface as per the SAG Rule: SAG_R05_IF</a:t>
            </a:r>
            <a:endParaRPr lang="en-US" dirty="0"/>
          </a:p>
          <a:p>
            <a:pPr marL="457200" lvl="1" indent="0">
              <a:buNone/>
            </a:pPr>
            <a:endParaRPr lang="en-US"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8263" y="2290763"/>
            <a:ext cx="6467475" cy="227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65151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a:xfrm>
            <a:off x="1676400" y="3124200"/>
            <a:ext cx="6055533" cy="322075"/>
          </a:xfrm>
        </p:spPr>
        <p:txBody>
          <a:bodyPr/>
          <a:lstStyle/>
          <a:p>
            <a:pPr algn="ctr"/>
            <a:r>
              <a:rPr lang="en-US" dirty="0" smtClean="0"/>
              <a:t>AUTOSAR Architecture Concepts</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11</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dirty="0"/>
          </a:p>
        </p:txBody>
      </p:sp>
      <p:sp>
        <p:nvSpPr>
          <p:cNvPr id="2" name="Date Placeholder 1"/>
          <p:cNvSpPr>
            <a:spLocks noGrp="1"/>
          </p:cNvSpPr>
          <p:nvPr>
            <p:ph type="dt" sz="half" idx="19"/>
          </p:nvPr>
        </p:nvSpPr>
        <p:spPr/>
        <p:txBody>
          <a:bodyPr/>
          <a:lstStyle/>
          <a:p>
            <a:fld id="{89E7366C-4BF3-4A9D-B03A-4B123B4E3F97}" type="datetime4">
              <a:rPr lang="en-US" smtClean="0"/>
              <a:t>June 22, 2016</a:t>
            </a:fld>
            <a:endParaRPr lang="it-IT" dirty="0"/>
          </a:p>
        </p:txBody>
      </p:sp>
    </p:spTree>
    <p:extLst>
      <p:ext uri="{BB962C8B-B14F-4D97-AF65-F5344CB8AC3E}">
        <p14:creationId xmlns:p14="http://schemas.microsoft.com/office/powerpoint/2010/main" val="8692841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Interface</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110</a:t>
            </a:fld>
            <a:endParaRPr lang="it-IT"/>
          </a:p>
        </p:txBody>
      </p:sp>
      <p:sp>
        <p:nvSpPr>
          <p:cNvPr id="4" name="Date Placeholder 3"/>
          <p:cNvSpPr>
            <a:spLocks noGrp="1"/>
          </p:cNvSpPr>
          <p:nvPr>
            <p:ph type="dt" sz="half" idx="19"/>
          </p:nvPr>
        </p:nvSpPr>
        <p:spPr/>
        <p:txBody>
          <a:bodyPr/>
          <a:lstStyle/>
          <a:p>
            <a:fld id="{D6ECD4B9-F565-4166-8A89-3AA05C3F0061}"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60286" y="749300"/>
            <a:ext cx="8045200" cy="5270500"/>
          </a:xfrm>
        </p:spPr>
        <p:txBody>
          <a:bodyPr/>
          <a:lstStyle/>
          <a:p>
            <a:r>
              <a:rPr lang="en-US" dirty="0" smtClean="0"/>
              <a:t>Sender Receiver</a:t>
            </a:r>
            <a:endParaRPr lang="en-US" dirty="0"/>
          </a:p>
          <a:p>
            <a:pPr lvl="1"/>
            <a:r>
              <a:rPr lang="en-US" dirty="0" smtClean="0"/>
              <a:t>Double click the sender receiver interface.</a:t>
            </a:r>
          </a:p>
          <a:p>
            <a:pPr lvl="1"/>
            <a:r>
              <a:rPr lang="en-US" dirty="0" smtClean="0"/>
              <a:t>For all application software owned interface select</a:t>
            </a:r>
          </a:p>
          <a:p>
            <a:pPr lvl="2"/>
            <a:r>
              <a:rPr lang="en-US" dirty="0" smtClean="0"/>
              <a:t>Is service option is unchecked</a:t>
            </a:r>
          </a:p>
          <a:p>
            <a:pPr lvl="1"/>
            <a:r>
              <a:rPr lang="en-US" dirty="0" smtClean="0"/>
              <a:t>Add description for the interface</a:t>
            </a:r>
          </a:p>
          <a:p>
            <a:pPr lvl="1"/>
            <a:endParaRPr lang="en-US" dirty="0"/>
          </a:p>
          <a:p>
            <a:pPr marL="457200" lvl="1" indent="0">
              <a:buNone/>
            </a:pPr>
            <a:endParaRPr lang="en-US"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61" y="2438400"/>
            <a:ext cx="8972550" cy="3248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48585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Interface</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111</a:t>
            </a:fld>
            <a:endParaRPr lang="it-IT"/>
          </a:p>
        </p:txBody>
      </p:sp>
      <p:sp>
        <p:nvSpPr>
          <p:cNvPr id="4" name="Date Placeholder 3"/>
          <p:cNvSpPr>
            <a:spLocks noGrp="1"/>
          </p:cNvSpPr>
          <p:nvPr>
            <p:ph type="dt" sz="half" idx="19"/>
          </p:nvPr>
        </p:nvSpPr>
        <p:spPr/>
        <p:txBody>
          <a:bodyPr/>
          <a:lstStyle/>
          <a:p>
            <a:fld id="{68616B1B-2A69-4C54-9F30-66DB61375FA0}"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47223" y="838200"/>
            <a:ext cx="8045200" cy="5270500"/>
          </a:xfrm>
        </p:spPr>
        <p:txBody>
          <a:bodyPr/>
          <a:lstStyle/>
          <a:p>
            <a:r>
              <a:rPr lang="en-US" dirty="0" smtClean="0"/>
              <a:t>Sender Receiver: Add Data elements</a:t>
            </a:r>
            <a:endParaRPr lang="en-US" dirty="0"/>
          </a:p>
          <a:p>
            <a:pPr lvl="1"/>
            <a:r>
              <a:rPr lang="en-US" dirty="0" smtClean="0"/>
              <a:t>Click New to add Data Element to Interface</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marL="457200" lvl="1" indent="0">
              <a:buNone/>
            </a:pPr>
            <a:endParaRPr lang="en-US" dirty="0" smtClean="0"/>
          </a:p>
          <a:p>
            <a:pPr lvl="1"/>
            <a:endParaRPr lang="en-US" dirty="0" smtClean="0"/>
          </a:p>
          <a:p>
            <a:pPr lvl="1"/>
            <a:endParaRPr lang="en-US" dirty="0"/>
          </a:p>
          <a:p>
            <a:pPr marL="457200" lvl="1" indent="0">
              <a:buNone/>
            </a:pPr>
            <a:endParaRPr lang="en-US" dirty="0"/>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1811" y="1676400"/>
            <a:ext cx="6296025" cy="419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2690187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Interface</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112</a:t>
            </a:fld>
            <a:endParaRPr lang="it-IT"/>
          </a:p>
        </p:txBody>
      </p:sp>
      <p:sp>
        <p:nvSpPr>
          <p:cNvPr id="4" name="Date Placeholder 3"/>
          <p:cNvSpPr>
            <a:spLocks noGrp="1"/>
          </p:cNvSpPr>
          <p:nvPr>
            <p:ph type="dt" sz="half" idx="19"/>
          </p:nvPr>
        </p:nvSpPr>
        <p:spPr/>
        <p:txBody>
          <a:bodyPr/>
          <a:lstStyle/>
          <a:p>
            <a:fld id="{043BE9A0-0BC5-4B8F-BC3A-DC524C04E4DA}"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27629" y="762000"/>
            <a:ext cx="8045200" cy="5270500"/>
          </a:xfrm>
        </p:spPr>
        <p:txBody>
          <a:bodyPr/>
          <a:lstStyle/>
          <a:p>
            <a:r>
              <a:rPr lang="en-US" dirty="0" smtClean="0"/>
              <a:t>Sender Receiver</a:t>
            </a:r>
            <a:endParaRPr lang="en-US" dirty="0"/>
          </a:p>
          <a:p>
            <a:pPr lvl="1"/>
            <a:r>
              <a:rPr lang="en-US" dirty="0" smtClean="0"/>
              <a:t>Double click Data element, and select required ADT/IDT element</a:t>
            </a:r>
          </a:p>
          <a:p>
            <a:pPr lvl="1"/>
            <a:r>
              <a:rPr lang="en-US" dirty="0" smtClean="0"/>
              <a:t>Add description as required</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marL="457200" lvl="1" indent="0">
              <a:buNone/>
            </a:pPr>
            <a:endParaRPr lang="en-US" dirty="0" smtClean="0"/>
          </a:p>
          <a:p>
            <a:pPr lvl="1"/>
            <a:endParaRPr lang="en-US" dirty="0" smtClean="0"/>
          </a:p>
          <a:p>
            <a:pPr lvl="1"/>
            <a:endParaRPr lang="en-US" dirty="0"/>
          </a:p>
          <a:p>
            <a:pPr marL="457200" lvl="1" indent="0">
              <a:buNone/>
            </a:pPr>
            <a:endParaRPr lang="en-US" dirty="0"/>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079" y="1676400"/>
            <a:ext cx="7048500" cy="456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177586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Interface</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113</a:t>
            </a:fld>
            <a:endParaRPr lang="it-IT"/>
          </a:p>
        </p:txBody>
      </p:sp>
      <p:sp>
        <p:nvSpPr>
          <p:cNvPr id="4" name="Date Placeholder 3"/>
          <p:cNvSpPr>
            <a:spLocks noGrp="1"/>
          </p:cNvSpPr>
          <p:nvPr>
            <p:ph type="dt" sz="half" idx="19"/>
          </p:nvPr>
        </p:nvSpPr>
        <p:spPr/>
        <p:txBody>
          <a:bodyPr/>
          <a:lstStyle/>
          <a:p>
            <a:fld id="{62AB75EE-328C-4223-93CB-47C5C5C74452}"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39059" y="838200"/>
            <a:ext cx="8045200" cy="5270500"/>
          </a:xfrm>
        </p:spPr>
        <p:txBody>
          <a:bodyPr/>
          <a:lstStyle/>
          <a:p>
            <a:r>
              <a:rPr lang="en-US" dirty="0" smtClean="0"/>
              <a:t>Client Server</a:t>
            </a:r>
            <a:endParaRPr lang="en-US" dirty="0"/>
          </a:p>
          <a:p>
            <a:pPr lvl="1"/>
            <a:r>
              <a:rPr lang="en-US" dirty="0"/>
              <a:t>Right click on the </a:t>
            </a:r>
            <a:r>
              <a:rPr lang="en-US" dirty="0" smtClean="0"/>
              <a:t>“IF&lt;SWC Name&gt;”  </a:t>
            </a:r>
            <a:r>
              <a:rPr lang="en-US" dirty="0"/>
              <a:t>AR Package</a:t>
            </a:r>
          </a:p>
          <a:p>
            <a:pPr lvl="1"/>
            <a:r>
              <a:rPr lang="en-US" dirty="0"/>
              <a:t>In the context menu, select  </a:t>
            </a:r>
            <a:r>
              <a:rPr lang="en-US" b="1" dirty="0" smtClean="0"/>
              <a:t>Client Server  Interface</a:t>
            </a:r>
            <a:r>
              <a:rPr lang="en-US" dirty="0" smtClean="0"/>
              <a:t> </a:t>
            </a:r>
            <a:r>
              <a:rPr lang="en-US" dirty="0"/>
              <a:t>element as shown below</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457200" lvl="1" indent="0">
              <a:buNone/>
            </a:pPr>
            <a:endParaRPr lang="en-US" dirty="0"/>
          </a:p>
          <a:p>
            <a:pPr lvl="1"/>
            <a:r>
              <a:rPr lang="en-US" dirty="0" smtClean="0"/>
              <a:t>Name created interface as per the SAG Rule: SAG_R05_IF</a:t>
            </a:r>
            <a:endParaRPr lang="en-US" dirty="0"/>
          </a:p>
          <a:p>
            <a:pPr marL="457200" lvl="1" indent="0">
              <a:buNone/>
            </a:pPr>
            <a:endParaRPr lang="en-US"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5522" y="1905000"/>
            <a:ext cx="6772275" cy="270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134115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Interface</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114</a:t>
            </a:fld>
            <a:endParaRPr lang="it-IT"/>
          </a:p>
        </p:txBody>
      </p:sp>
      <p:sp>
        <p:nvSpPr>
          <p:cNvPr id="4" name="Date Placeholder 3"/>
          <p:cNvSpPr>
            <a:spLocks noGrp="1"/>
          </p:cNvSpPr>
          <p:nvPr>
            <p:ph type="dt" sz="half" idx="19"/>
          </p:nvPr>
        </p:nvSpPr>
        <p:spPr/>
        <p:txBody>
          <a:bodyPr/>
          <a:lstStyle/>
          <a:p>
            <a:fld id="{38865067-2047-476F-8FCE-96476F29F669}"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58925" y="838200"/>
            <a:ext cx="8045200" cy="5270500"/>
          </a:xfrm>
        </p:spPr>
        <p:txBody>
          <a:bodyPr/>
          <a:lstStyle/>
          <a:p>
            <a:r>
              <a:rPr lang="en-US" dirty="0" smtClean="0"/>
              <a:t>Client Server</a:t>
            </a:r>
            <a:endParaRPr lang="en-US" dirty="0"/>
          </a:p>
          <a:p>
            <a:pPr lvl="1"/>
            <a:r>
              <a:rPr lang="en-US" dirty="0" smtClean="0"/>
              <a:t>Double click the sender receiver interface.</a:t>
            </a:r>
          </a:p>
          <a:p>
            <a:pPr lvl="1"/>
            <a:r>
              <a:rPr lang="en-US" dirty="0" smtClean="0"/>
              <a:t>For all application software owned interface select</a:t>
            </a:r>
          </a:p>
          <a:p>
            <a:pPr lvl="2"/>
            <a:r>
              <a:rPr lang="en-US" dirty="0" smtClean="0"/>
              <a:t>Is service option is unchecked</a:t>
            </a:r>
          </a:p>
          <a:p>
            <a:pPr lvl="1"/>
            <a:r>
              <a:rPr lang="en-US" dirty="0" smtClean="0"/>
              <a:t>Add description for the interface</a:t>
            </a:r>
          </a:p>
          <a:p>
            <a:pPr lvl="1"/>
            <a:endParaRPr lang="en-US" dirty="0"/>
          </a:p>
          <a:p>
            <a:pPr marL="457200" lvl="1" indent="0">
              <a:buNone/>
            </a:pP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 y="2514600"/>
            <a:ext cx="8972550" cy="3686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733632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Interface</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115</a:t>
            </a:fld>
            <a:endParaRPr lang="it-IT"/>
          </a:p>
        </p:txBody>
      </p:sp>
      <p:sp>
        <p:nvSpPr>
          <p:cNvPr id="4" name="Date Placeholder 3"/>
          <p:cNvSpPr>
            <a:spLocks noGrp="1"/>
          </p:cNvSpPr>
          <p:nvPr>
            <p:ph type="dt" sz="half" idx="19"/>
          </p:nvPr>
        </p:nvSpPr>
        <p:spPr/>
        <p:txBody>
          <a:bodyPr/>
          <a:lstStyle/>
          <a:p>
            <a:fld id="{F3212742-2F81-4565-A357-9036D0D1F5FC}"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40000" y="914400"/>
            <a:ext cx="8045200" cy="5270500"/>
          </a:xfrm>
        </p:spPr>
        <p:txBody>
          <a:bodyPr/>
          <a:lstStyle/>
          <a:p>
            <a:r>
              <a:rPr lang="en-US" dirty="0" smtClean="0"/>
              <a:t>Client Server: Add Operation</a:t>
            </a:r>
            <a:endParaRPr lang="en-US" dirty="0"/>
          </a:p>
          <a:p>
            <a:pPr lvl="1"/>
            <a:r>
              <a:rPr lang="en-US" dirty="0" smtClean="0"/>
              <a:t>Click New to add Operation to Interface</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marL="457200" lvl="1" indent="0">
              <a:buNone/>
            </a:pPr>
            <a:endParaRPr lang="en-US" dirty="0" smtClean="0"/>
          </a:p>
          <a:p>
            <a:pPr lvl="1"/>
            <a:endParaRPr lang="en-US" dirty="0" smtClean="0"/>
          </a:p>
          <a:p>
            <a:pPr lvl="1"/>
            <a:endParaRPr lang="en-US" dirty="0"/>
          </a:p>
          <a:p>
            <a:pPr marL="457200" lvl="1" indent="0">
              <a:buNone/>
            </a:pP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1828800"/>
            <a:ext cx="6286500" cy="419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4681795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Interface</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116</a:t>
            </a:fld>
            <a:endParaRPr lang="it-IT"/>
          </a:p>
        </p:txBody>
      </p:sp>
      <p:sp>
        <p:nvSpPr>
          <p:cNvPr id="4" name="Date Placeholder 3"/>
          <p:cNvSpPr>
            <a:spLocks noGrp="1"/>
          </p:cNvSpPr>
          <p:nvPr>
            <p:ph type="dt" sz="half" idx="19"/>
          </p:nvPr>
        </p:nvSpPr>
        <p:spPr/>
        <p:txBody>
          <a:bodyPr/>
          <a:lstStyle/>
          <a:p>
            <a:fld id="{017E5572-12CA-4A07-94E4-C27F6AECA254}"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33400" y="838200"/>
            <a:ext cx="8045200" cy="5270500"/>
          </a:xfrm>
        </p:spPr>
        <p:txBody>
          <a:bodyPr/>
          <a:lstStyle/>
          <a:p>
            <a:r>
              <a:rPr lang="en-US" dirty="0" smtClean="0"/>
              <a:t>Client Server</a:t>
            </a:r>
            <a:endParaRPr lang="en-US" dirty="0"/>
          </a:p>
          <a:p>
            <a:pPr lvl="1"/>
            <a:r>
              <a:rPr lang="en-US" dirty="0" smtClean="0"/>
              <a:t>Double click Operation,</a:t>
            </a:r>
          </a:p>
          <a:p>
            <a:pPr lvl="1"/>
            <a:r>
              <a:rPr lang="en-US" dirty="0" smtClean="0"/>
              <a:t>Add description as required</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marL="457200" lvl="1" indent="0">
              <a:buNone/>
            </a:pPr>
            <a:endParaRPr lang="en-US" dirty="0" smtClean="0"/>
          </a:p>
          <a:p>
            <a:pPr lvl="1"/>
            <a:endParaRPr lang="en-US" dirty="0" smtClean="0"/>
          </a:p>
          <a:p>
            <a:pPr lvl="1"/>
            <a:endParaRPr lang="en-US" dirty="0"/>
          </a:p>
          <a:p>
            <a:pPr marL="457200" lvl="1" indent="0">
              <a:buNone/>
            </a:pP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905000"/>
            <a:ext cx="6686550" cy="406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3216032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Interface</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117</a:t>
            </a:fld>
            <a:endParaRPr lang="it-IT"/>
          </a:p>
        </p:txBody>
      </p:sp>
      <p:sp>
        <p:nvSpPr>
          <p:cNvPr id="4" name="Date Placeholder 3"/>
          <p:cNvSpPr>
            <a:spLocks noGrp="1"/>
          </p:cNvSpPr>
          <p:nvPr>
            <p:ph type="dt" sz="half" idx="19"/>
          </p:nvPr>
        </p:nvSpPr>
        <p:spPr/>
        <p:txBody>
          <a:bodyPr/>
          <a:lstStyle/>
          <a:p>
            <a:fld id="{07AA3324-D519-4A80-87F0-9F58A445DCC3}"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484086" y="838200"/>
            <a:ext cx="8045200" cy="5270500"/>
          </a:xfrm>
        </p:spPr>
        <p:txBody>
          <a:bodyPr/>
          <a:lstStyle/>
          <a:p>
            <a:r>
              <a:rPr lang="en-US" dirty="0" smtClean="0"/>
              <a:t>Client Server</a:t>
            </a:r>
            <a:endParaRPr lang="en-US" dirty="0"/>
          </a:p>
          <a:p>
            <a:pPr lvl="1"/>
            <a:r>
              <a:rPr lang="en-US" dirty="0" smtClean="0"/>
              <a:t>Click New to add new argument</a:t>
            </a:r>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marL="457200" lvl="1" indent="0">
              <a:buNone/>
            </a:pPr>
            <a:endParaRPr lang="en-US" dirty="0" smtClean="0"/>
          </a:p>
          <a:p>
            <a:pPr lvl="1"/>
            <a:endParaRPr lang="en-US" dirty="0" smtClean="0"/>
          </a:p>
          <a:p>
            <a:pPr lvl="1"/>
            <a:endParaRPr lang="en-US" dirty="0"/>
          </a:p>
          <a:p>
            <a:pPr marL="457200" lvl="1" indent="0">
              <a:buNone/>
            </a:pP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8174" y="1752600"/>
            <a:ext cx="6677025" cy="3924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3349561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Interface</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118</a:t>
            </a:fld>
            <a:endParaRPr lang="it-IT"/>
          </a:p>
        </p:txBody>
      </p:sp>
      <p:sp>
        <p:nvSpPr>
          <p:cNvPr id="4" name="Date Placeholder 3"/>
          <p:cNvSpPr>
            <a:spLocks noGrp="1"/>
          </p:cNvSpPr>
          <p:nvPr>
            <p:ph type="dt" sz="half" idx="19"/>
          </p:nvPr>
        </p:nvSpPr>
        <p:spPr/>
        <p:txBody>
          <a:bodyPr/>
          <a:lstStyle/>
          <a:p>
            <a:fld id="{941A65D4-89AD-45A8-B54C-E8227100FA1E}"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38514" y="838200"/>
            <a:ext cx="8045200" cy="5270500"/>
          </a:xfrm>
        </p:spPr>
        <p:txBody>
          <a:bodyPr/>
          <a:lstStyle/>
          <a:p>
            <a:r>
              <a:rPr lang="en-US" dirty="0" smtClean="0"/>
              <a:t>Client Server</a:t>
            </a:r>
            <a:endParaRPr lang="en-US" dirty="0"/>
          </a:p>
          <a:p>
            <a:pPr lvl="1"/>
            <a:r>
              <a:rPr lang="en-US" dirty="0" smtClean="0"/>
              <a:t>Name argument as per the control requirement implementation</a:t>
            </a:r>
          </a:p>
          <a:p>
            <a:pPr lvl="1"/>
            <a:r>
              <a:rPr lang="en-US" dirty="0" smtClean="0"/>
              <a:t>Add description</a:t>
            </a:r>
          </a:p>
          <a:p>
            <a:pPr lvl="1"/>
            <a:r>
              <a:rPr lang="en-US" dirty="0" smtClean="0"/>
              <a:t>Select </a:t>
            </a:r>
            <a:r>
              <a:rPr lang="en-US" dirty="0"/>
              <a:t>required ADT/IDT element</a:t>
            </a:r>
          </a:p>
          <a:p>
            <a:pPr lvl="1"/>
            <a:r>
              <a:rPr lang="en-US" dirty="0" smtClean="0"/>
              <a:t>Select Direction of arguments (In – Read or Get; Out – Write or Set; Inout – R/W)</a:t>
            </a:r>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marL="457200" lvl="1" indent="0">
              <a:buNone/>
            </a:pPr>
            <a:endParaRPr lang="en-US" dirty="0" smtClean="0"/>
          </a:p>
          <a:p>
            <a:pPr lvl="1"/>
            <a:endParaRPr lang="en-US" dirty="0" smtClean="0"/>
          </a:p>
          <a:p>
            <a:pPr lvl="1"/>
            <a:endParaRPr lang="en-US" dirty="0"/>
          </a:p>
          <a:p>
            <a:pPr marL="457200" lvl="1" indent="0">
              <a:buNone/>
            </a:pP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964" y="2286000"/>
            <a:ext cx="6972300" cy="422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061977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Interface</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119</a:t>
            </a:fld>
            <a:endParaRPr lang="it-IT"/>
          </a:p>
        </p:txBody>
      </p:sp>
      <p:sp>
        <p:nvSpPr>
          <p:cNvPr id="4" name="Date Placeholder 3"/>
          <p:cNvSpPr>
            <a:spLocks noGrp="1"/>
          </p:cNvSpPr>
          <p:nvPr>
            <p:ph type="dt" sz="half" idx="19"/>
          </p:nvPr>
        </p:nvSpPr>
        <p:spPr/>
        <p:txBody>
          <a:bodyPr/>
          <a:lstStyle/>
          <a:p>
            <a:fld id="{280E63CE-8D42-4DD7-85FA-93765AAAA841}"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471578" y="838200"/>
            <a:ext cx="8045200" cy="5270500"/>
          </a:xfrm>
        </p:spPr>
        <p:txBody>
          <a:bodyPr/>
          <a:lstStyle/>
          <a:p>
            <a:r>
              <a:rPr lang="en-US" dirty="0" smtClean="0"/>
              <a:t>NV Data Interface</a:t>
            </a:r>
            <a:endParaRPr lang="en-US" dirty="0"/>
          </a:p>
          <a:p>
            <a:pPr lvl="1"/>
            <a:r>
              <a:rPr lang="en-US" dirty="0"/>
              <a:t>Right click on the </a:t>
            </a:r>
            <a:r>
              <a:rPr lang="en-US" dirty="0" smtClean="0"/>
              <a:t>“IF&lt;SWC Name&gt;”  </a:t>
            </a:r>
            <a:r>
              <a:rPr lang="en-US" dirty="0"/>
              <a:t>AR Package</a:t>
            </a:r>
          </a:p>
          <a:p>
            <a:pPr lvl="1"/>
            <a:r>
              <a:rPr lang="en-US" dirty="0"/>
              <a:t>In the context menu, select  </a:t>
            </a:r>
            <a:r>
              <a:rPr lang="en-US" b="1" dirty="0" smtClean="0"/>
              <a:t>NV Data Interface</a:t>
            </a:r>
            <a:r>
              <a:rPr lang="en-US" dirty="0" smtClean="0"/>
              <a:t> </a:t>
            </a:r>
            <a:r>
              <a:rPr lang="en-US" dirty="0"/>
              <a:t>element as shown below</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smtClean="0"/>
          </a:p>
          <a:p>
            <a:pPr lvl="1"/>
            <a:endParaRPr lang="en-US" dirty="0"/>
          </a:p>
          <a:p>
            <a:pPr lvl="1"/>
            <a:endParaRPr lang="en-US" dirty="0" smtClean="0"/>
          </a:p>
          <a:p>
            <a:pPr lvl="1"/>
            <a:r>
              <a:rPr lang="en-US" dirty="0" smtClean="0"/>
              <a:t>Name created interface as per the SAG Rule: SAG_R05_IF</a:t>
            </a:r>
            <a:endParaRPr lang="en-US" dirty="0"/>
          </a:p>
          <a:p>
            <a:pPr marL="457200" lvl="1" indent="0">
              <a:buNone/>
            </a:pPr>
            <a:endParaRPr lang="en-US" dirty="0"/>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752600"/>
            <a:ext cx="6702357"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17812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Concepts</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12</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dirty="0"/>
          </a:p>
        </p:txBody>
      </p:sp>
      <p:sp>
        <p:nvSpPr>
          <p:cNvPr id="6" name="Text Placeholder 5"/>
          <p:cNvSpPr>
            <a:spLocks noGrp="1"/>
          </p:cNvSpPr>
          <p:nvPr>
            <p:ph type="body" sz="quarter" idx="21"/>
          </p:nvPr>
        </p:nvSpPr>
        <p:spPr/>
        <p:txBody>
          <a:bodyPr/>
          <a:lstStyle/>
          <a:p>
            <a:r>
              <a:rPr lang="en-US" dirty="0" smtClean="0"/>
              <a:t>Virtual Function Bus (VFB)</a:t>
            </a:r>
          </a:p>
          <a:p>
            <a:pPr lvl="1"/>
            <a:r>
              <a:rPr lang="en-US" dirty="0" smtClean="0"/>
              <a:t>is </a:t>
            </a:r>
            <a:r>
              <a:rPr lang="en-US" dirty="0"/>
              <a:t>an abstraction of the communication between SW-Cs. </a:t>
            </a:r>
            <a:r>
              <a:rPr lang="en-US" dirty="0" smtClean="0"/>
              <a:t>It connects </a:t>
            </a:r>
            <a:r>
              <a:rPr lang="en-US" dirty="0"/>
              <a:t>different SW-Cs without knowledge of their actual assignment to </a:t>
            </a:r>
            <a:r>
              <a:rPr lang="en-US" dirty="0" smtClean="0"/>
              <a:t>ECUs, this </a:t>
            </a:r>
            <a:r>
              <a:rPr lang="en-US" dirty="0"/>
              <a:t>allows for simpler transferring and integration of SW-Cs</a:t>
            </a:r>
            <a:r>
              <a:rPr lang="en-US" dirty="0" smtClean="0"/>
              <a:t>.</a:t>
            </a:r>
          </a:p>
          <a:p>
            <a:pPr marL="457200" lvl="1" indent="0">
              <a:buNone/>
            </a:pPr>
            <a:endParaRPr lang="en-US" dirty="0" smtClean="0"/>
          </a:p>
          <a:p>
            <a:endParaRPr lang="en-US" dirty="0" smtClean="0"/>
          </a:p>
          <a:p>
            <a:endParaRPr lang="en-US" dirty="0"/>
          </a:p>
          <a:p>
            <a:endParaRPr lang="en-US" dirty="0" smtClean="0"/>
          </a:p>
          <a:p>
            <a:endParaRPr lang="en-US" dirty="0"/>
          </a:p>
          <a:p>
            <a:endParaRPr lang="en-US" dirty="0" smtClean="0"/>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1588" y="2667000"/>
            <a:ext cx="6600825" cy="257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p:cNvSpPr>
            <a:spLocks noGrp="1"/>
          </p:cNvSpPr>
          <p:nvPr>
            <p:ph type="dt" sz="half" idx="19"/>
          </p:nvPr>
        </p:nvSpPr>
        <p:spPr/>
        <p:txBody>
          <a:bodyPr/>
          <a:lstStyle/>
          <a:p>
            <a:fld id="{6395C7D5-D0A6-4A07-88DE-64FB15D51A82}" type="datetime4">
              <a:rPr lang="en-US" smtClean="0"/>
              <a:t>June 22, 2016</a:t>
            </a:fld>
            <a:endParaRPr lang="it-IT" dirty="0"/>
          </a:p>
        </p:txBody>
      </p:sp>
    </p:spTree>
    <p:extLst>
      <p:ext uri="{BB962C8B-B14F-4D97-AF65-F5344CB8AC3E}">
        <p14:creationId xmlns:p14="http://schemas.microsoft.com/office/powerpoint/2010/main" val="99088766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Interface</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120</a:t>
            </a:fld>
            <a:endParaRPr lang="it-IT"/>
          </a:p>
        </p:txBody>
      </p:sp>
      <p:sp>
        <p:nvSpPr>
          <p:cNvPr id="4" name="Date Placeholder 3"/>
          <p:cNvSpPr>
            <a:spLocks noGrp="1"/>
          </p:cNvSpPr>
          <p:nvPr>
            <p:ph type="dt" sz="half" idx="19"/>
          </p:nvPr>
        </p:nvSpPr>
        <p:spPr/>
        <p:txBody>
          <a:bodyPr/>
          <a:lstStyle/>
          <a:p>
            <a:fld id="{7E4389BA-BD6E-40CC-9EF7-11C76F7A3D57}" type="datetime4">
              <a:rPr lang="en-US" smtClean="0"/>
              <a:t>June 22, 2016</a:t>
            </a:fld>
            <a:endParaRPr lang="it-IT" dirty="0"/>
          </a:p>
        </p:txBody>
      </p:sp>
      <p:sp>
        <p:nvSpPr>
          <p:cNvPr id="5" name="Footer Placeholder 4"/>
          <p:cNvSpPr>
            <a:spLocks noGrp="1"/>
          </p:cNvSpPr>
          <p:nvPr>
            <p:ph type="ftr" sz="quarter" idx="20"/>
          </p:nvPr>
        </p:nvSpPr>
        <p:spPr/>
        <p:txBody>
          <a:bodyPr/>
          <a:lstStyle/>
          <a:p>
            <a:r>
              <a:rPr lang="it-IT" smtClean="0"/>
              <a:t>Title of the presentation</a:t>
            </a:r>
            <a:endParaRPr lang="it-IT" dirty="0"/>
          </a:p>
        </p:txBody>
      </p:sp>
      <p:sp>
        <p:nvSpPr>
          <p:cNvPr id="6" name="Text Placeholder 5"/>
          <p:cNvSpPr>
            <a:spLocks noGrp="1"/>
          </p:cNvSpPr>
          <p:nvPr>
            <p:ph type="body" sz="quarter" idx="21"/>
          </p:nvPr>
        </p:nvSpPr>
        <p:spPr>
          <a:xfrm>
            <a:off x="549400" y="838200"/>
            <a:ext cx="8045200" cy="5270500"/>
          </a:xfrm>
        </p:spPr>
        <p:txBody>
          <a:bodyPr/>
          <a:lstStyle/>
          <a:p>
            <a:r>
              <a:rPr lang="en-US" dirty="0" smtClean="0"/>
              <a:t>NV Data Interface</a:t>
            </a:r>
            <a:endParaRPr lang="en-US" dirty="0"/>
          </a:p>
          <a:p>
            <a:pPr lvl="1"/>
            <a:r>
              <a:rPr lang="en-US" dirty="0" smtClean="0"/>
              <a:t>Double click the NV Data interface.</a:t>
            </a:r>
          </a:p>
          <a:p>
            <a:pPr lvl="1"/>
            <a:r>
              <a:rPr lang="en-US" dirty="0" smtClean="0"/>
              <a:t>For all application software owned interface select</a:t>
            </a:r>
          </a:p>
          <a:p>
            <a:pPr lvl="2"/>
            <a:r>
              <a:rPr lang="en-US" dirty="0" smtClean="0"/>
              <a:t>Is service option is unchecked</a:t>
            </a:r>
          </a:p>
          <a:p>
            <a:pPr lvl="1"/>
            <a:r>
              <a:rPr lang="en-US" dirty="0" smtClean="0"/>
              <a:t>Add description for the interface</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smtClean="0"/>
          </a:p>
          <a:p>
            <a:pPr lvl="1"/>
            <a:endParaRPr lang="en-US" dirty="0"/>
          </a:p>
          <a:p>
            <a:pPr lvl="1"/>
            <a:r>
              <a:rPr lang="en-US" dirty="0" smtClean="0"/>
              <a:t>Note: For EEPROM NV Team will create NV Interface for application to use and for FLASH Application team will create NV Interface.</a:t>
            </a:r>
          </a:p>
          <a:p>
            <a:pPr lvl="1"/>
            <a:endParaRPr lang="en-US" dirty="0"/>
          </a:p>
          <a:p>
            <a:pPr marL="457200" lvl="1" indent="0">
              <a:buNone/>
            </a:pPr>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362200"/>
            <a:ext cx="7572375" cy="3204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0550472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Interface</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121</a:t>
            </a:fld>
            <a:endParaRPr lang="it-IT"/>
          </a:p>
        </p:txBody>
      </p:sp>
      <p:sp>
        <p:nvSpPr>
          <p:cNvPr id="4" name="Date Placeholder 3"/>
          <p:cNvSpPr>
            <a:spLocks noGrp="1"/>
          </p:cNvSpPr>
          <p:nvPr>
            <p:ph type="dt" sz="half" idx="19"/>
          </p:nvPr>
        </p:nvSpPr>
        <p:spPr/>
        <p:txBody>
          <a:bodyPr/>
          <a:lstStyle/>
          <a:p>
            <a:fld id="{2A3522FF-BC8D-444D-8D72-FE366F744DBA}"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38514" y="838200"/>
            <a:ext cx="8045200" cy="5270500"/>
          </a:xfrm>
        </p:spPr>
        <p:txBody>
          <a:bodyPr/>
          <a:lstStyle/>
          <a:p>
            <a:r>
              <a:rPr lang="en-US" dirty="0" smtClean="0"/>
              <a:t>NV Interface: Add Data elements</a:t>
            </a:r>
            <a:endParaRPr lang="en-US" dirty="0"/>
          </a:p>
          <a:p>
            <a:pPr lvl="1"/>
            <a:r>
              <a:rPr lang="en-US" dirty="0" smtClean="0"/>
              <a:t>Click New to add NV Data Element to Interface</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marL="457200" lvl="1" indent="0">
              <a:buNone/>
            </a:pPr>
            <a:endParaRPr lang="en-US" dirty="0" smtClean="0"/>
          </a:p>
          <a:p>
            <a:pPr lvl="1"/>
            <a:endParaRPr lang="en-US" dirty="0" smtClean="0"/>
          </a:p>
          <a:p>
            <a:pPr lvl="1"/>
            <a:endParaRPr lang="en-US" dirty="0"/>
          </a:p>
          <a:p>
            <a:pPr marL="457200" lvl="1" indent="0">
              <a:buNone/>
            </a:pP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289" y="1600200"/>
            <a:ext cx="7105650" cy="489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562380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Interface</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122</a:t>
            </a:fld>
            <a:endParaRPr lang="it-IT"/>
          </a:p>
        </p:txBody>
      </p:sp>
      <p:sp>
        <p:nvSpPr>
          <p:cNvPr id="4" name="Date Placeholder 3"/>
          <p:cNvSpPr>
            <a:spLocks noGrp="1"/>
          </p:cNvSpPr>
          <p:nvPr>
            <p:ph type="dt" sz="half" idx="19"/>
          </p:nvPr>
        </p:nvSpPr>
        <p:spPr/>
        <p:txBody>
          <a:bodyPr/>
          <a:lstStyle/>
          <a:p>
            <a:fld id="{7C0B9D4D-7BB9-48B8-8352-8C5A31EBD9A1}"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49398" y="762000"/>
            <a:ext cx="8045200" cy="5270500"/>
          </a:xfrm>
        </p:spPr>
        <p:txBody>
          <a:bodyPr/>
          <a:lstStyle/>
          <a:p>
            <a:r>
              <a:rPr lang="en-US" dirty="0" smtClean="0"/>
              <a:t>NV Data Interface</a:t>
            </a:r>
            <a:endParaRPr lang="en-US" dirty="0"/>
          </a:p>
          <a:p>
            <a:pPr lvl="1"/>
            <a:r>
              <a:rPr lang="en-US" dirty="0" smtClean="0"/>
              <a:t>Double click NV Data element, and select required ADT/IDT element</a:t>
            </a:r>
          </a:p>
          <a:p>
            <a:pPr lvl="1"/>
            <a:r>
              <a:rPr lang="en-US" dirty="0" smtClean="0"/>
              <a:t>Add description as required</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marL="457200" lvl="1" indent="0">
              <a:buNone/>
            </a:pPr>
            <a:endParaRPr lang="en-US" dirty="0" smtClean="0"/>
          </a:p>
          <a:p>
            <a:pPr lvl="1"/>
            <a:endParaRPr lang="en-US" dirty="0" smtClean="0"/>
          </a:p>
          <a:p>
            <a:pPr lvl="1"/>
            <a:endParaRPr lang="en-US" dirty="0"/>
          </a:p>
          <a:p>
            <a:pPr marL="457200" lvl="1" indent="0">
              <a:buNone/>
            </a:pPr>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5361" y="1676400"/>
            <a:ext cx="7153275" cy="472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628714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Interface</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123</a:t>
            </a:fld>
            <a:endParaRPr lang="it-IT"/>
          </a:p>
        </p:txBody>
      </p:sp>
      <p:sp>
        <p:nvSpPr>
          <p:cNvPr id="4" name="Date Placeholder 3"/>
          <p:cNvSpPr>
            <a:spLocks noGrp="1"/>
          </p:cNvSpPr>
          <p:nvPr>
            <p:ph type="dt" sz="half" idx="19"/>
          </p:nvPr>
        </p:nvSpPr>
        <p:spPr/>
        <p:txBody>
          <a:bodyPr/>
          <a:lstStyle/>
          <a:p>
            <a:fld id="{4A749FAB-62D7-4FB7-B986-16748472C7B3}"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33400" y="762000"/>
            <a:ext cx="8045200" cy="5638800"/>
          </a:xfrm>
        </p:spPr>
        <p:txBody>
          <a:bodyPr/>
          <a:lstStyle/>
          <a:p>
            <a:r>
              <a:rPr lang="en-US" dirty="0" smtClean="0"/>
              <a:t>Parameter </a:t>
            </a:r>
            <a:r>
              <a:rPr lang="en-US" dirty="0"/>
              <a:t>Interface (Shared Calibration)</a:t>
            </a:r>
          </a:p>
          <a:p>
            <a:pPr lvl="1"/>
            <a:r>
              <a:rPr lang="en-US" dirty="0"/>
              <a:t>Right click on the </a:t>
            </a:r>
            <a:r>
              <a:rPr lang="en-US" dirty="0" smtClean="0"/>
              <a:t>“IF&lt;SWC Name&gt;”  </a:t>
            </a:r>
            <a:r>
              <a:rPr lang="en-US" dirty="0"/>
              <a:t>AR Package</a:t>
            </a:r>
          </a:p>
          <a:p>
            <a:pPr lvl="1"/>
            <a:r>
              <a:rPr lang="en-US" dirty="0"/>
              <a:t>In the context menu, select  </a:t>
            </a:r>
            <a:r>
              <a:rPr lang="en-US" b="1" dirty="0" smtClean="0"/>
              <a:t>Parameter Interface</a:t>
            </a:r>
            <a:r>
              <a:rPr lang="en-US" dirty="0" smtClean="0"/>
              <a:t> </a:t>
            </a:r>
            <a:r>
              <a:rPr lang="en-US" dirty="0"/>
              <a:t>element as shown below</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smtClean="0"/>
          </a:p>
          <a:p>
            <a:pPr lvl="1"/>
            <a:endParaRPr lang="en-US" dirty="0"/>
          </a:p>
          <a:p>
            <a:pPr lvl="1"/>
            <a:endParaRPr lang="en-US" dirty="0" smtClean="0"/>
          </a:p>
          <a:p>
            <a:pPr lvl="1"/>
            <a:r>
              <a:rPr lang="en-US" dirty="0" smtClean="0"/>
              <a:t>Name created interface as per the SAG Rule: SAG_R05_IF</a:t>
            </a:r>
          </a:p>
          <a:p>
            <a:pPr lvl="1"/>
            <a:r>
              <a:rPr lang="en-US" dirty="0" smtClean="0"/>
              <a:t>Note: It Is created for the calibrations shared between the features</a:t>
            </a:r>
            <a:endParaRPr lang="en-US" dirty="0"/>
          </a:p>
          <a:p>
            <a:pPr marL="457200" lvl="1" indent="0">
              <a:buNone/>
            </a:pPr>
            <a:endParaRPr lang="en-US" dirty="0"/>
          </a:p>
        </p:txBody>
      </p:sp>
      <p:pic>
        <p:nvPicPr>
          <p:cNvPr id="327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676400"/>
            <a:ext cx="6610733" cy="406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2270014"/>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Interface</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124</a:t>
            </a:fld>
            <a:endParaRPr lang="it-IT"/>
          </a:p>
        </p:txBody>
      </p:sp>
      <p:sp>
        <p:nvSpPr>
          <p:cNvPr id="4" name="Date Placeholder 3"/>
          <p:cNvSpPr>
            <a:spLocks noGrp="1"/>
          </p:cNvSpPr>
          <p:nvPr>
            <p:ph type="dt" sz="half" idx="19"/>
          </p:nvPr>
        </p:nvSpPr>
        <p:spPr/>
        <p:txBody>
          <a:bodyPr/>
          <a:lstStyle/>
          <a:p>
            <a:fld id="{5359EBAA-F034-488D-A2EF-CC1511761737}"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49398" y="838200"/>
            <a:ext cx="8045200" cy="5270500"/>
          </a:xfrm>
        </p:spPr>
        <p:txBody>
          <a:bodyPr/>
          <a:lstStyle/>
          <a:p>
            <a:r>
              <a:rPr lang="en-US" dirty="0" smtClean="0"/>
              <a:t>Parameter Interface (</a:t>
            </a:r>
            <a:r>
              <a:rPr lang="en-US" dirty="0"/>
              <a:t>Shared Calibration</a:t>
            </a:r>
            <a:r>
              <a:rPr lang="en-US" dirty="0" smtClean="0"/>
              <a:t>)</a:t>
            </a:r>
            <a:endParaRPr lang="en-US" dirty="0"/>
          </a:p>
          <a:p>
            <a:pPr lvl="1"/>
            <a:r>
              <a:rPr lang="en-US" dirty="0" smtClean="0"/>
              <a:t>Double click the Parameter interface.</a:t>
            </a:r>
          </a:p>
          <a:p>
            <a:pPr lvl="1"/>
            <a:r>
              <a:rPr lang="en-US" dirty="0" smtClean="0"/>
              <a:t>For all application software owned interface select </a:t>
            </a:r>
          </a:p>
          <a:p>
            <a:pPr lvl="2"/>
            <a:r>
              <a:rPr lang="en-US" dirty="0" smtClean="0"/>
              <a:t>Is service option is unchecked</a:t>
            </a:r>
          </a:p>
          <a:p>
            <a:pPr lvl="1"/>
            <a:r>
              <a:rPr lang="en-US" dirty="0" smtClean="0"/>
              <a:t>Add description for the interface</a:t>
            </a:r>
          </a:p>
          <a:p>
            <a:pPr lvl="1"/>
            <a:endParaRPr lang="en-US" dirty="0"/>
          </a:p>
          <a:p>
            <a:pPr marL="457200" lvl="1" indent="0">
              <a:buNone/>
            </a:pPr>
            <a:endParaRPr lang="en-US" dirty="0"/>
          </a:p>
        </p:txBody>
      </p:sp>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911" y="2514600"/>
            <a:ext cx="8258175"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498031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Interface</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125</a:t>
            </a:fld>
            <a:endParaRPr lang="it-IT"/>
          </a:p>
        </p:txBody>
      </p:sp>
      <p:sp>
        <p:nvSpPr>
          <p:cNvPr id="4" name="Date Placeholder 3"/>
          <p:cNvSpPr>
            <a:spLocks noGrp="1"/>
          </p:cNvSpPr>
          <p:nvPr>
            <p:ph type="dt" sz="half" idx="19"/>
          </p:nvPr>
        </p:nvSpPr>
        <p:spPr/>
        <p:txBody>
          <a:bodyPr/>
          <a:lstStyle/>
          <a:p>
            <a:fld id="{17B82AB5-585A-43F4-BF41-F5F0C6FE7068}"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49400" y="838200"/>
            <a:ext cx="8045200" cy="5270500"/>
          </a:xfrm>
        </p:spPr>
        <p:txBody>
          <a:bodyPr/>
          <a:lstStyle/>
          <a:p>
            <a:r>
              <a:rPr lang="en-US" dirty="0" smtClean="0"/>
              <a:t>Parameter </a:t>
            </a:r>
            <a:r>
              <a:rPr lang="en-US" dirty="0"/>
              <a:t>Interface (Shared Calibration</a:t>
            </a:r>
            <a:r>
              <a:rPr lang="en-US" dirty="0" smtClean="0"/>
              <a:t>): Add shared calibration </a:t>
            </a:r>
            <a:r>
              <a:rPr lang="en-US" dirty="0"/>
              <a:t>d</a:t>
            </a:r>
            <a:r>
              <a:rPr lang="en-US" dirty="0" smtClean="0"/>
              <a:t>ata element</a:t>
            </a:r>
            <a:endParaRPr lang="en-US" dirty="0"/>
          </a:p>
          <a:p>
            <a:pPr lvl="1"/>
            <a:r>
              <a:rPr lang="en-US" dirty="0" smtClean="0"/>
              <a:t>Click New to add shared </a:t>
            </a:r>
            <a:r>
              <a:rPr lang="en-US" dirty="0"/>
              <a:t>d</a:t>
            </a:r>
            <a:r>
              <a:rPr lang="en-US" dirty="0" smtClean="0"/>
              <a:t>ata </a:t>
            </a:r>
            <a:r>
              <a:rPr lang="en-US" dirty="0"/>
              <a:t>e</a:t>
            </a:r>
            <a:r>
              <a:rPr lang="en-US" dirty="0" smtClean="0"/>
              <a:t>lement to Interface</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marL="457200" lvl="1" indent="0">
              <a:buNone/>
            </a:pPr>
            <a:endParaRPr lang="en-US" dirty="0" smtClean="0"/>
          </a:p>
          <a:p>
            <a:pPr lvl="1"/>
            <a:endParaRPr lang="en-US" dirty="0" smtClean="0"/>
          </a:p>
          <a:p>
            <a:pPr lvl="1"/>
            <a:endParaRPr lang="en-US" dirty="0"/>
          </a:p>
          <a:p>
            <a:pPr marL="457200" lvl="1" indent="0">
              <a:buNone/>
            </a:pPr>
            <a:endParaRPr lang="en-US" dirty="0"/>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7388" y="1828800"/>
            <a:ext cx="5229225" cy="415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70262268"/>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Interface</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126</a:t>
            </a:fld>
            <a:endParaRPr lang="it-IT"/>
          </a:p>
        </p:txBody>
      </p:sp>
      <p:sp>
        <p:nvSpPr>
          <p:cNvPr id="4" name="Date Placeholder 3"/>
          <p:cNvSpPr>
            <a:spLocks noGrp="1"/>
          </p:cNvSpPr>
          <p:nvPr>
            <p:ph type="dt" sz="half" idx="19"/>
          </p:nvPr>
        </p:nvSpPr>
        <p:spPr/>
        <p:txBody>
          <a:bodyPr/>
          <a:lstStyle/>
          <a:p>
            <a:fld id="{70D7BBC1-E482-488A-A16E-90B4C4ECA73D}"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33400" y="838200"/>
            <a:ext cx="8045200" cy="5270500"/>
          </a:xfrm>
        </p:spPr>
        <p:txBody>
          <a:bodyPr/>
          <a:lstStyle/>
          <a:p>
            <a:r>
              <a:rPr lang="en-US" dirty="0"/>
              <a:t>Parameter Interface (Shared Calibration</a:t>
            </a:r>
            <a:r>
              <a:rPr lang="en-US" dirty="0" smtClean="0"/>
              <a:t>)</a:t>
            </a:r>
            <a:endParaRPr lang="en-US" dirty="0"/>
          </a:p>
          <a:p>
            <a:pPr lvl="1"/>
            <a:r>
              <a:rPr lang="en-US" dirty="0" smtClean="0"/>
              <a:t>Double click parameter element, and select required ADT/IDT element</a:t>
            </a:r>
          </a:p>
          <a:p>
            <a:pPr lvl="1"/>
            <a:r>
              <a:rPr lang="en-US" dirty="0" smtClean="0"/>
              <a:t>Add description as required</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marL="457200" lvl="1" indent="0">
              <a:buNone/>
            </a:pPr>
            <a:endParaRPr lang="en-US" dirty="0" smtClean="0"/>
          </a:p>
          <a:p>
            <a:pPr lvl="1"/>
            <a:endParaRPr lang="en-US" dirty="0" smtClean="0"/>
          </a:p>
          <a:p>
            <a:pPr lvl="1"/>
            <a:endParaRPr lang="en-US" dirty="0"/>
          </a:p>
          <a:p>
            <a:pPr marL="457200" lvl="1" indent="0">
              <a:buNone/>
            </a:pPr>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828800"/>
            <a:ext cx="5943600"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89902142"/>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Interface</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127</a:t>
            </a:fld>
            <a:endParaRPr lang="it-IT"/>
          </a:p>
        </p:txBody>
      </p:sp>
      <p:sp>
        <p:nvSpPr>
          <p:cNvPr id="4" name="Date Placeholder 3"/>
          <p:cNvSpPr>
            <a:spLocks noGrp="1"/>
          </p:cNvSpPr>
          <p:nvPr>
            <p:ph type="dt" sz="half" idx="19"/>
          </p:nvPr>
        </p:nvSpPr>
        <p:spPr/>
        <p:txBody>
          <a:bodyPr/>
          <a:lstStyle/>
          <a:p>
            <a:fld id="{BD844D4B-7B45-42BD-A0AB-127C6B823539}"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33400" y="762000"/>
            <a:ext cx="8045200" cy="5638800"/>
          </a:xfrm>
        </p:spPr>
        <p:txBody>
          <a:bodyPr/>
          <a:lstStyle/>
          <a:p>
            <a:r>
              <a:rPr lang="en-US" dirty="0" smtClean="0"/>
              <a:t>Trigger Interface</a:t>
            </a:r>
            <a:endParaRPr lang="en-US" dirty="0"/>
          </a:p>
          <a:p>
            <a:pPr lvl="1"/>
            <a:r>
              <a:rPr lang="en-US" dirty="0"/>
              <a:t>Right click on the </a:t>
            </a:r>
            <a:r>
              <a:rPr lang="en-US" dirty="0" smtClean="0"/>
              <a:t>“IF&lt;SWC Name&gt;”  </a:t>
            </a:r>
            <a:r>
              <a:rPr lang="en-US" dirty="0"/>
              <a:t>AR Package</a:t>
            </a:r>
          </a:p>
          <a:p>
            <a:pPr lvl="1"/>
            <a:r>
              <a:rPr lang="en-US" dirty="0"/>
              <a:t>In the context menu, select  </a:t>
            </a:r>
            <a:r>
              <a:rPr lang="en-US" b="1" dirty="0" smtClean="0"/>
              <a:t>Trigger Interface</a:t>
            </a:r>
            <a:r>
              <a:rPr lang="en-US" dirty="0" smtClean="0"/>
              <a:t> </a:t>
            </a:r>
            <a:r>
              <a:rPr lang="en-US" dirty="0"/>
              <a:t>element as shown below</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smtClean="0"/>
          </a:p>
          <a:p>
            <a:pPr lvl="1"/>
            <a:endParaRPr lang="en-US" dirty="0"/>
          </a:p>
          <a:p>
            <a:pPr lvl="1"/>
            <a:endParaRPr lang="en-US" dirty="0" smtClean="0"/>
          </a:p>
          <a:p>
            <a:pPr lvl="1"/>
            <a:r>
              <a:rPr lang="en-US" dirty="0" smtClean="0"/>
              <a:t>Name created interface as per the SAG Rule: SAG_R05_IF</a:t>
            </a:r>
          </a:p>
          <a:p>
            <a:pPr lvl="1"/>
            <a:r>
              <a:rPr lang="en-US" dirty="0" smtClean="0"/>
              <a:t>Note: Trigger interface created to invoke a runnable between Features</a:t>
            </a:r>
            <a:endParaRPr lang="en-US" dirty="0"/>
          </a:p>
        </p:txBody>
      </p:sp>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196" y="1676400"/>
            <a:ext cx="6485929"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966321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Interface</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128</a:t>
            </a:fld>
            <a:endParaRPr lang="it-IT"/>
          </a:p>
        </p:txBody>
      </p:sp>
      <p:sp>
        <p:nvSpPr>
          <p:cNvPr id="4" name="Date Placeholder 3"/>
          <p:cNvSpPr>
            <a:spLocks noGrp="1"/>
          </p:cNvSpPr>
          <p:nvPr>
            <p:ph type="dt" sz="half" idx="19"/>
          </p:nvPr>
        </p:nvSpPr>
        <p:spPr/>
        <p:txBody>
          <a:bodyPr/>
          <a:lstStyle/>
          <a:p>
            <a:fld id="{3C374113-9829-4EDF-8052-4AE70CE67BCD}"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49399" y="838200"/>
            <a:ext cx="8045200" cy="5270500"/>
          </a:xfrm>
        </p:spPr>
        <p:txBody>
          <a:bodyPr/>
          <a:lstStyle/>
          <a:p>
            <a:r>
              <a:rPr lang="en-US" dirty="0" smtClean="0"/>
              <a:t>Trigger Interface</a:t>
            </a:r>
            <a:endParaRPr lang="en-US" dirty="0"/>
          </a:p>
          <a:p>
            <a:pPr lvl="1"/>
            <a:r>
              <a:rPr lang="en-US" dirty="0" smtClean="0"/>
              <a:t>Double click the Trigger interface.</a:t>
            </a:r>
          </a:p>
          <a:p>
            <a:pPr lvl="1"/>
            <a:r>
              <a:rPr lang="en-US" dirty="0" smtClean="0"/>
              <a:t>For all application software owned interface select</a:t>
            </a:r>
          </a:p>
          <a:p>
            <a:pPr lvl="2"/>
            <a:r>
              <a:rPr lang="en-US" dirty="0" smtClean="0"/>
              <a:t>Is service option is unchecked</a:t>
            </a:r>
          </a:p>
          <a:p>
            <a:pPr lvl="1"/>
            <a:r>
              <a:rPr lang="en-US" dirty="0" smtClean="0"/>
              <a:t>Add description for the interface</a:t>
            </a:r>
          </a:p>
          <a:p>
            <a:pPr lvl="1"/>
            <a:endParaRPr lang="en-US" dirty="0"/>
          </a:p>
          <a:p>
            <a:pPr marL="457200" lvl="1" indent="0">
              <a:buNone/>
            </a:pPr>
            <a:endParaRPr lang="en-US" dirty="0"/>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837" y="2438400"/>
            <a:ext cx="7172325" cy="353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16764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Interface</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129</a:t>
            </a:fld>
            <a:endParaRPr lang="it-IT"/>
          </a:p>
        </p:txBody>
      </p:sp>
      <p:sp>
        <p:nvSpPr>
          <p:cNvPr id="4" name="Date Placeholder 3"/>
          <p:cNvSpPr>
            <a:spLocks noGrp="1"/>
          </p:cNvSpPr>
          <p:nvPr>
            <p:ph type="dt" sz="half" idx="19"/>
          </p:nvPr>
        </p:nvSpPr>
        <p:spPr/>
        <p:txBody>
          <a:bodyPr/>
          <a:lstStyle/>
          <a:p>
            <a:fld id="{A2812977-27CB-4F33-855A-CCBDEDABC1C2}"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49400" y="831215"/>
            <a:ext cx="8045200" cy="5270500"/>
          </a:xfrm>
        </p:spPr>
        <p:txBody>
          <a:bodyPr/>
          <a:lstStyle/>
          <a:p>
            <a:r>
              <a:rPr lang="en-US" dirty="0" smtClean="0"/>
              <a:t>Trigger Interface: Add a trigger element</a:t>
            </a:r>
            <a:endParaRPr lang="en-US" dirty="0"/>
          </a:p>
          <a:p>
            <a:pPr lvl="1"/>
            <a:r>
              <a:rPr lang="en-US" dirty="0" smtClean="0"/>
              <a:t>Click New to add trigger element to Interface</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marL="457200" lvl="1" indent="0">
              <a:buNone/>
            </a:pPr>
            <a:endParaRPr lang="en-US" dirty="0" smtClean="0"/>
          </a:p>
          <a:p>
            <a:pPr lvl="1"/>
            <a:endParaRPr lang="en-US" dirty="0" smtClean="0"/>
          </a:p>
          <a:p>
            <a:pPr lvl="1"/>
            <a:endParaRPr lang="en-US" dirty="0"/>
          </a:p>
          <a:p>
            <a:pPr marL="457200" lvl="1" indent="0">
              <a:buNone/>
            </a:pPr>
            <a:endParaRPr lang="en-US" dirty="0"/>
          </a:p>
        </p:txBody>
      </p:sp>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 y="1676400"/>
            <a:ext cx="8972550" cy="439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45135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Concepts</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13</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dirty="0"/>
          </a:p>
        </p:txBody>
      </p:sp>
      <p:sp>
        <p:nvSpPr>
          <p:cNvPr id="6" name="Text Placeholder 5"/>
          <p:cNvSpPr>
            <a:spLocks noGrp="1"/>
          </p:cNvSpPr>
          <p:nvPr>
            <p:ph type="body" sz="quarter" idx="21"/>
          </p:nvPr>
        </p:nvSpPr>
        <p:spPr>
          <a:xfrm>
            <a:off x="540000" y="838200"/>
            <a:ext cx="8045200" cy="5346700"/>
          </a:xfrm>
        </p:spPr>
        <p:txBody>
          <a:bodyPr/>
          <a:lstStyle/>
          <a:p>
            <a:r>
              <a:rPr lang="en-US" dirty="0"/>
              <a:t>Run Time Environment (RTE)</a:t>
            </a:r>
          </a:p>
          <a:p>
            <a:pPr lvl="1"/>
            <a:r>
              <a:rPr lang="en-US" dirty="0" smtClean="0"/>
              <a:t>Is the realization of the </a:t>
            </a:r>
            <a:r>
              <a:rPr lang="en-US" dirty="0"/>
              <a:t>VFB and provides communication between </a:t>
            </a:r>
            <a:r>
              <a:rPr lang="en-US" dirty="0" smtClean="0"/>
              <a:t>SWCs </a:t>
            </a:r>
          </a:p>
          <a:p>
            <a:pPr lvl="2"/>
            <a:r>
              <a:rPr lang="en-US" dirty="0" smtClean="0"/>
              <a:t>internally (SWCs </a:t>
            </a:r>
            <a:r>
              <a:rPr lang="en-US" dirty="0"/>
              <a:t>on the same ECU) and </a:t>
            </a:r>
            <a:endParaRPr lang="en-US" dirty="0" smtClean="0"/>
          </a:p>
          <a:p>
            <a:pPr lvl="2"/>
            <a:r>
              <a:rPr lang="en-US" dirty="0" smtClean="0"/>
              <a:t>externally (SWCs </a:t>
            </a:r>
            <a:r>
              <a:rPr lang="en-US" dirty="0"/>
              <a:t>on different ECUs</a:t>
            </a:r>
            <a:r>
              <a:rPr lang="en-US" dirty="0" smtClean="0"/>
              <a:t>).</a:t>
            </a:r>
          </a:p>
          <a:p>
            <a:pPr lvl="1"/>
            <a:r>
              <a:rPr lang="en-US" dirty="0" smtClean="0"/>
              <a:t>Decouples </a:t>
            </a:r>
            <a:r>
              <a:rPr lang="en-US" dirty="0"/>
              <a:t>the </a:t>
            </a:r>
            <a:r>
              <a:rPr lang="en-US" dirty="0" smtClean="0"/>
              <a:t>SWC </a:t>
            </a:r>
            <a:r>
              <a:rPr lang="en-US" dirty="0"/>
              <a:t>from the underlying </a:t>
            </a:r>
            <a:r>
              <a:rPr lang="en-US" dirty="0" smtClean="0"/>
              <a:t>BSW (or Foundation), </a:t>
            </a:r>
            <a:r>
              <a:rPr lang="en-US" dirty="0"/>
              <a:t>making the </a:t>
            </a:r>
            <a:r>
              <a:rPr lang="en-US" dirty="0" smtClean="0"/>
              <a:t>SWC </a:t>
            </a:r>
            <a:r>
              <a:rPr lang="en-US" dirty="0"/>
              <a:t>independent of the </a:t>
            </a:r>
            <a:r>
              <a:rPr lang="en-US" dirty="0" smtClean="0"/>
              <a:t>hardware</a:t>
            </a:r>
          </a:p>
          <a:p>
            <a:pPr lvl="1"/>
            <a:r>
              <a:rPr lang="en-US" dirty="0"/>
              <a:t>The RTE is the realization of AUTOSAR interfaces. RTE supports </a:t>
            </a:r>
          </a:p>
          <a:p>
            <a:pPr lvl="2"/>
            <a:r>
              <a:rPr lang="en-US" dirty="0"/>
              <a:t>the communication between </a:t>
            </a:r>
            <a:r>
              <a:rPr lang="en-US" dirty="0" smtClean="0"/>
              <a:t>SWCs and between SWCs and the BSW</a:t>
            </a:r>
            <a:endParaRPr lang="en-US" dirty="0"/>
          </a:p>
          <a:p>
            <a:pPr lvl="2"/>
            <a:r>
              <a:rPr lang="en-US" dirty="0"/>
              <a:t>the Scheduling of the </a:t>
            </a:r>
            <a:r>
              <a:rPr lang="en-US" dirty="0" smtClean="0"/>
              <a:t>SWCs runnables (functions)</a:t>
            </a:r>
          </a:p>
          <a:p>
            <a:pPr lvl="1"/>
            <a:r>
              <a:rPr lang="en-US" dirty="0" smtClean="0"/>
              <a:t>RTE is tool generated code and static</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7362" y="3810000"/>
            <a:ext cx="5629275" cy="255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p:cNvSpPr>
            <a:spLocks noGrp="1"/>
          </p:cNvSpPr>
          <p:nvPr>
            <p:ph type="dt" sz="half" idx="19"/>
          </p:nvPr>
        </p:nvSpPr>
        <p:spPr/>
        <p:txBody>
          <a:bodyPr/>
          <a:lstStyle/>
          <a:p>
            <a:fld id="{6338FAE9-0DD1-4753-A3F6-B42FEF3778E7}" type="datetime4">
              <a:rPr lang="en-US" smtClean="0"/>
              <a:t>June 22, 2016</a:t>
            </a:fld>
            <a:endParaRPr lang="it-IT" dirty="0"/>
          </a:p>
        </p:txBody>
      </p:sp>
    </p:spTree>
    <p:extLst>
      <p:ext uri="{BB962C8B-B14F-4D97-AF65-F5344CB8AC3E}">
        <p14:creationId xmlns:p14="http://schemas.microsoft.com/office/powerpoint/2010/main" val="2254853053"/>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Interface</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130</a:t>
            </a:fld>
            <a:endParaRPr lang="it-IT"/>
          </a:p>
        </p:txBody>
      </p:sp>
      <p:sp>
        <p:nvSpPr>
          <p:cNvPr id="4" name="Date Placeholder 3"/>
          <p:cNvSpPr>
            <a:spLocks noGrp="1"/>
          </p:cNvSpPr>
          <p:nvPr>
            <p:ph type="dt" sz="half" idx="19"/>
          </p:nvPr>
        </p:nvSpPr>
        <p:spPr/>
        <p:txBody>
          <a:bodyPr/>
          <a:lstStyle/>
          <a:p>
            <a:fld id="{A71E5992-A065-415F-B420-AB0AA82A2900}"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33400" y="838200"/>
            <a:ext cx="8045200" cy="5270500"/>
          </a:xfrm>
        </p:spPr>
        <p:txBody>
          <a:bodyPr/>
          <a:lstStyle/>
          <a:p>
            <a:r>
              <a:rPr lang="en-US" dirty="0" smtClean="0"/>
              <a:t>Trigger Interface</a:t>
            </a:r>
            <a:endParaRPr lang="en-US" dirty="0"/>
          </a:p>
          <a:p>
            <a:pPr lvl="1"/>
            <a:r>
              <a:rPr lang="en-US" dirty="0" smtClean="0"/>
              <a:t>Double click trigger element,</a:t>
            </a:r>
          </a:p>
          <a:p>
            <a:pPr lvl="1"/>
            <a:r>
              <a:rPr lang="en-US" dirty="0" smtClean="0"/>
              <a:t>Add description as required</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marL="457200" lvl="1" indent="0">
              <a:buNone/>
            </a:pPr>
            <a:endParaRPr lang="en-US" dirty="0" smtClean="0"/>
          </a:p>
          <a:p>
            <a:pPr lvl="1"/>
            <a:endParaRPr lang="en-US" dirty="0" smtClean="0"/>
          </a:p>
          <a:p>
            <a:pPr lvl="1"/>
            <a:endParaRPr lang="en-US" dirty="0"/>
          </a:p>
          <a:p>
            <a:pPr marL="457200" lvl="1" indent="0">
              <a:buNone/>
            </a:pPr>
            <a:endParaRPr lang="en-US" dirty="0"/>
          </a:p>
        </p:txBody>
      </p:sp>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886768"/>
            <a:ext cx="7067154" cy="4523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29345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SW-C</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131</a:t>
            </a:fld>
            <a:endParaRPr lang="it-IT"/>
          </a:p>
        </p:txBody>
      </p:sp>
      <p:sp>
        <p:nvSpPr>
          <p:cNvPr id="4" name="Date Placeholder 3"/>
          <p:cNvSpPr>
            <a:spLocks noGrp="1"/>
          </p:cNvSpPr>
          <p:nvPr>
            <p:ph type="dt" sz="half" idx="19"/>
          </p:nvPr>
        </p:nvSpPr>
        <p:spPr/>
        <p:txBody>
          <a:bodyPr/>
          <a:lstStyle/>
          <a:p>
            <a:fld id="{684B74FB-3BE8-401A-B101-89E281912C03}" type="datetime4">
              <a:rPr lang="en-US" smtClean="0"/>
              <a:t>June 22, 2016</a:t>
            </a:fld>
            <a:endParaRPr lang="it-IT" dirty="0"/>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457200" y="838200"/>
            <a:ext cx="8045200" cy="4924900"/>
          </a:xfrm>
        </p:spPr>
        <p:txBody>
          <a:bodyPr/>
          <a:lstStyle/>
          <a:p>
            <a:r>
              <a:rPr lang="en-US" dirty="0" smtClean="0"/>
              <a:t>AR supports various type of SW-C for the system development. Following types are important and relevant for  the application SW development</a:t>
            </a:r>
          </a:p>
          <a:p>
            <a:pPr lvl="1"/>
            <a:r>
              <a:rPr lang="en-US" dirty="0" smtClean="0"/>
              <a:t>Application SW-C</a:t>
            </a:r>
          </a:p>
          <a:p>
            <a:pPr lvl="1"/>
            <a:r>
              <a:rPr lang="en-US" dirty="0" smtClean="0"/>
              <a:t>Sensor Actuator SW-C</a:t>
            </a:r>
          </a:p>
          <a:p>
            <a:pPr lvl="1"/>
            <a:r>
              <a:rPr lang="en-US" dirty="0" smtClean="0"/>
              <a:t>NV Component</a:t>
            </a:r>
          </a:p>
          <a:p>
            <a:pPr lvl="1"/>
            <a:r>
              <a:rPr lang="en-US" dirty="0" smtClean="0"/>
              <a:t>Parameter component</a:t>
            </a:r>
          </a:p>
          <a:p>
            <a:r>
              <a:rPr lang="en-US" dirty="0"/>
              <a:t>Right click on the &lt;Project Name&gt; and create new AR package with name “FCASWCs”</a:t>
            </a:r>
          </a:p>
          <a:p>
            <a:r>
              <a:rPr lang="en-US" dirty="0"/>
              <a:t>Right click on the FCASWCs and create SW-C for each of the features</a:t>
            </a:r>
          </a:p>
          <a:p>
            <a:pPr lvl="1"/>
            <a:endParaRPr lang="en-US" dirty="0"/>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3657600"/>
            <a:ext cx="2286000"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943210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SW-C</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132</a:t>
            </a:fld>
            <a:endParaRPr lang="it-IT"/>
          </a:p>
        </p:txBody>
      </p:sp>
      <p:sp>
        <p:nvSpPr>
          <p:cNvPr id="4" name="Date Placeholder 3"/>
          <p:cNvSpPr>
            <a:spLocks noGrp="1"/>
          </p:cNvSpPr>
          <p:nvPr>
            <p:ph type="dt" sz="half" idx="19"/>
          </p:nvPr>
        </p:nvSpPr>
        <p:spPr/>
        <p:txBody>
          <a:bodyPr/>
          <a:lstStyle/>
          <a:p>
            <a:fld id="{33523334-2ADC-4DA9-B5BD-B5C8DED0840D}" type="datetime4">
              <a:rPr lang="en-US" smtClean="0"/>
              <a:t>June 22, 2016</a:t>
            </a:fld>
            <a:endParaRPr lang="it-IT" dirty="0"/>
          </a:p>
        </p:txBody>
      </p:sp>
      <p:sp>
        <p:nvSpPr>
          <p:cNvPr id="5" name="Footer Placeholder 4"/>
          <p:cNvSpPr>
            <a:spLocks noGrp="1"/>
          </p:cNvSpPr>
          <p:nvPr>
            <p:ph type="ftr" sz="quarter" idx="20"/>
          </p:nvPr>
        </p:nvSpPr>
        <p:spPr/>
        <p:txBody>
          <a:bodyPr/>
          <a:lstStyle/>
          <a:p>
            <a:r>
              <a:rPr lang="it-IT" smtClean="0"/>
              <a:t>Title of the presentation</a:t>
            </a:r>
            <a:endParaRPr lang="it-IT" dirty="0"/>
          </a:p>
        </p:txBody>
      </p:sp>
      <p:sp>
        <p:nvSpPr>
          <p:cNvPr id="6" name="Text Placeholder 5"/>
          <p:cNvSpPr>
            <a:spLocks noGrp="1"/>
          </p:cNvSpPr>
          <p:nvPr>
            <p:ph type="body" sz="quarter" idx="21"/>
          </p:nvPr>
        </p:nvSpPr>
        <p:spPr>
          <a:xfrm>
            <a:off x="533400" y="838200"/>
            <a:ext cx="8045200" cy="4924900"/>
          </a:xfrm>
        </p:spPr>
        <p:txBody>
          <a:bodyPr/>
          <a:lstStyle/>
          <a:p>
            <a:r>
              <a:rPr lang="en-US" dirty="0" smtClean="0"/>
              <a:t>To implement a feature architecture following AR elements are required</a:t>
            </a:r>
          </a:p>
          <a:p>
            <a:pPr lvl="1"/>
            <a:r>
              <a:rPr lang="en-US" dirty="0" smtClean="0"/>
              <a:t>SW-C</a:t>
            </a:r>
          </a:p>
          <a:p>
            <a:pPr lvl="1"/>
            <a:r>
              <a:rPr lang="en-US" dirty="0" smtClean="0"/>
              <a:t>Ports</a:t>
            </a:r>
          </a:p>
          <a:p>
            <a:pPr lvl="2"/>
            <a:r>
              <a:rPr lang="en-US" dirty="0" smtClean="0"/>
              <a:t>Ports to Interface Association</a:t>
            </a:r>
          </a:p>
          <a:p>
            <a:pPr lvl="1"/>
            <a:r>
              <a:rPr lang="en-US" dirty="0" smtClean="0"/>
              <a:t>Internal Behavior</a:t>
            </a:r>
          </a:p>
          <a:p>
            <a:pPr lvl="2"/>
            <a:r>
              <a:rPr lang="en-US" dirty="0" smtClean="0"/>
              <a:t>Runnables</a:t>
            </a:r>
          </a:p>
          <a:p>
            <a:pPr lvl="2"/>
            <a:r>
              <a:rPr lang="en-US" dirty="0" smtClean="0"/>
              <a:t>Runnable to Port Association</a:t>
            </a:r>
          </a:p>
          <a:p>
            <a:pPr lvl="2"/>
            <a:r>
              <a:rPr lang="en-US" dirty="0" smtClean="0"/>
              <a:t>IRV</a:t>
            </a:r>
          </a:p>
          <a:p>
            <a:pPr lvl="2"/>
            <a:r>
              <a:rPr lang="en-US" dirty="0" smtClean="0"/>
              <a:t>Runnable to IRV Association</a:t>
            </a:r>
          </a:p>
          <a:p>
            <a:pPr lvl="2"/>
            <a:r>
              <a:rPr lang="en-US" dirty="0" smtClean="0"/>
              <a:t>PIM</a:t>
            </a:r>
          </a:p>
          <a:p>
            <a:pPr lvl="2"/>
            <a:r>
              <a:rPr lang="en-US" dirty="0" smtClean="0"/>
              <a:t>Static</a:t>
            </a:r>
          </a:p>
          <a:p>
            <a:pPr lvl="2"/>
            <a:r>
              <a:rPr lang="en-US" dirty="0" smtClean="0"/>
              <a:t>RTE Event</a:t>
            </a:r>
          </a:p>
          <a:p>
            <a:pPr lvl="3"/>
            <a:r>
              <a:rPr lang="en-US" dirty="0" smtClean="0"/>
              <a:t>Timing</a:t>
            </a:r>
          </a:p>
          <a:p>
            <a:pPr lvl="3"/>
            <a:r>
              <a:rPr lang="en-US" dirty="0" smtClean="0"/>
              <a:t>Mode Disabling Dependencies</a:t>
            </a:r>
          </a:p>
          <a:p>
            <a:pPr lvl="3"/>
            <a:r>
              <a:rPr lang="en-US" dirty="0" smtClean="0"/>
              <a:t>Mode Switch</a:t>
            </a:r>
          </a:p>
          <a:p>
            <a:pPr lvl="3"/>
            <a:r>
              <a:rPr lang="en-US" dirty="0"/>
              <a:t>Operation Invoked</a:t>
            </a:r>
          </a:p>
          <a:p>
            <a:pPr lvl="3"/>
            <a:r>
              <a:rPr lang="en-US" dirty="0" smtClean="0"/>
              <a:t>Init Event</a:t>
            </a:r>
          </a:p>
          <a:p>
            <a:pPr lvl="3"/>
            <a:r>
              <a:rPr lang="en-US" dirty="0" smtClean="0"/>
              <a:t>Data Receive Event</a:t>
            </a:r>
            <a:endParaRPr lang="en-US" dirty="0"/>
          </a:p>
          <a:p>
            <a:pPr lvl="3"/>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1470501954"/>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SW-C</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133</a:t>
            </a:fld>
            <a:endParaRPr lang="it-IT"/>
          </a:p>
        </p:txBody>
      </p:sp>
      <p:sp>
        <p:nvSpPr>
          <p:cNvPr id="4" name="Date Placeholder 3"/>
          <p:cNvSpPr>
            <a:spLocks noGrp="1"/>
          </p:cNvSpPr>
          <p:nvPr>
            <p:ph type="dt" sz="half" idx="19"/>
          </p:nvPr>
        </p:nvSpPr>
        <p:spPr/>
        <p:txBody>
          <a:bodyPr/>
          <a:lstStyle/>
          <a:p>
            <a:fld id="{8B420E0C-8488-49C9-A39E-51C54F2A7CA1}"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68449" y="861775"/>
            <a:ext cx="8045200" cy="4924900"/>
          </a:xfrm>
        </p:spPr>
        <p:txBody>
          <a:bodyPr/>
          <a:lstStyle/>
          <a:p>
            <a:r>
              <a:rPr lang="en-US" dirty="0" smtClean="0"/>
              <a:t>Create Application SW-C</a:t>
            </a:r>
          </a:p>
          <a:p>
            <a:pPr lvl="1"/>
            <a:r>
              <a:rPr lang="en-US" dirty="0" smtClean="0"/>
              <a:t>Right </a:t>
            </a:r>
            <a:r>
              <a:rPr lang="en-US" dirty="0"/>
              <a:t>click on the </a:t>
            </a:r>
            <a:r>
              <a:rPr lang="en-US" dirty="0" smtClean="0"/>
              <a:t>“FCASWCs”  </a:t>
            </a:r>
            <a:r>
              <a:rPr lang="en-US" dirty="0"/>
              <a:t>AR Package</a:t>
            </a:r>
          </a:p>
          <a:p>
            <a:pPr lvl="1"/>
            <a:r>
              <a:rPr lang="en-US" dirty="0"/>
              <a:t>In the context menu, select  </a:t>
            </a:r>
            <a:r>
              <a:rPr lang="en-US" b="1" dirty="0" smtClean="0"/>
              <a:t>Application SW Component Type </a:t>
            </a:r>
            <a:r>
              <a:rPr lang="en-US" dirty="0" smtClean="0"/>
              <a:t> </a:t>
            </a:r>
            <a:r>
              <a:rPr lang="en-US" dirty="0"/>
              <a:t>element as shown below</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Name created </a:t>
            </a:r>
            <a:r>
              <a:rPr lang="en-US" dirty="0" smtClean="0"/>
              <a:t>Application SW-C as </a:t>
            </a:r>
            <a:r>
              <a:rPr lang="en-US" dirty="0"/>
              <a:t>per the SAG Rule: SAG_R29_PC_M</a:t>
            </a:r>
          </a:p>
          <a:p>
            <a:endParaRPr lang="en-US" dirty="0"/>
          </a:p>
        </p:txBody>
      </p:sp>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6387" y="2362200"/>
            <a:ext cx="6029325" cy="192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99692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SW-C</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134</a:t>
            </a:fld>
            <a:endParaRPr lang="it-IT"/>
          </a:p>
        </p:txBody>
      </p:sp>
      <p:sp>
        <p:nvSpPr>
          <p:cNvPr id="4" name="Date Placeholder 3"/>
          <p:cNvSpPr>
            <a:spLocks noGrp="1"/>
          </p:cNvSpPr>
          <p:nvPr>
            <p:ph type="dt" sz="half" idx="19"/>
          </p:nvPr>
        </p:nvSpPr>
        <p:spPr/>
        <p:txBody>
          <a:bodyPr/>
          <a:lstStyle/>
          <a:p>
            <a:fld id="{3DA6BEEA-D15B-4FF0-BEF0-BBAE84CA9E57}"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33400" y="821640"/>
            <a:ext cx="8045200" cy="4924900"/>
          </a:xfrm>
        </p:spPr>
        <p:txBody>
          <a:bodyPr/>
          <a:lstStyle/>
          <a:p>
            <a:r>
              <a:rPr lang="en-US" dirty="0" smtClean="0"/>
              <a:t>Create Sensor Actuator SW-C</a:t>
            </a:r>
          </a:p>
          <a:p>
            <a:pPr lvl="1"/>
            <a:r>
              <a:rPr lang="en-US" dirty="0" smtClean="0"/>
              <a:t>Right </a:t>
            </a:r>
            <a:r>
              <a:rPr lang="en-US" dirty="0"/>
              <a:t>click on the </a:t>
            </a:r>
            <a:r>
              <a:rPr lang="en-US" dirty="0" smtClean="0"/>
              <a:t>“FCASWCs”  </a:t>
            </a:r>
            <a:r>
              <a:rPr lang="en-US" dirty="0"/>
              <a:t>AR Package</a:t>
            </a:r>
          </a:p>
          <a:p>
            <a:pPr lvl="1"/>
            <a:r>
              <a:rPr lang="en-US" dirty="0"/>
              <a:t>In the context menu, select  </a:t>
            </a:r>
            <a:r>
              <a:rPr lang="en-US" b="1" dirty="0" smtClean="0"/>
              <a:t>Sensor Actuator SW Component Type </a:t>
            </a:r>
            <a:r>
              <a:rPr lang="en-US" dirty="0" smtClean="0"/>
              <a:t> </a:t>
            </a:r>
            <a:r>
              <a:rPr lang="en-US" dirty="0"/>
              <a:t>element as shown below</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smtClean="0"/>
          </a:p>
          <a:p>
            <a:pPr lvl="1"/>
            <a:endParaRPr lang="en-US" dirty="0"/>
          </a:p>
          <a:p>
            <a:pPr lvl="1"/>
            <a:r>
              <a:rPr lang="en-US" dirty="0" smtClean="0"/>
              <a:t>Name </a:t>
            </a:r>
            <a:r>
              <a:rPr lang="en-US" dirty="0"/>
              <a:t>created Sensor Actuator SW-C as per the SAG Rule: SAG_R29_PC_M</a:t>
            </a:r>
          </a:p>
          <a:p>
            <a:endParaRPr lang="en-US" dirty="0"/>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4249" y="2057400"/>
            <a:ext cx="7034119" cy="3384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7642573"/>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SW-C</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135</a:t>
            </a:fld>
            <a:endParaRPr lang="it-IT"/>
          </a:p>
        </p:txBody>
      </p:sp>
      <p:sp>
        <p:nvSpPr>
          <p:cNvPr id="4" name="Date Placeholder 3"/>
          <p:cNvSpPr>
            <a:spLocks noGrp="1"/>
          </p:cNvSpPr>
          <p:nvPr>
            <p:ph type="dt" sz="half" idx="19"/>
          </p:nvPr>
        </p:nvSpPr>
        <p:spPr/>
        <p:txBody>
          <a:bodyPr/>
          <a:lstStyle/>
          <a:p>
            <a:fld id="{94711EDB-83C1-40AC-AFF8-A195569667E9}"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33400" y="838200"/>
            <a:ext cx="8045200" cy="4924900"/>
          </a:xfrm>
        </p:spPr>
        <p:txBody>
          <a:bodyPr/>
          <a:lstStyle/>
          <a:p>
            <a:r>
              <a:rPr lang="en-US" dirty="0" smtClean="0"/>
              <a:t>Create NV Block SW-C</a:t>
            </a:r>
          </a:p>
          <a:p>
            <a:pPr lvl="1"/>
            <a:r>
              <a:rPr lang="en-US" dirty="0" smtClean="0"/>
              <a:t>Right </a:t>
            </a:r>
            <a:r>
              <a:rPr lang="en-US" dirty="0"/>
              <a:t>click on the “FCASWCs”  AR Package</a:t>
            </a:r>
          </a:p>
          <a:p>
            <a:pPr lvl="1"/>
            <a:r>
              <a:rPr lang="en-US" dirty="0"/>
              <a:t>In the context menu, select  </a:t>
            </a:r>
            <a:r>
              <a:rPr lang="en-US" b="1" dirty="0" smtClean="0"/>
              <a:t>NV Block SW Component Type </a:t>
            </a:r>
            <a:r>
              <a:rPr lang="en-US" dirty="0" smtClean="0"/>
              <a:t> </a:t>
            </a:r>
            <a:r>
              <a:rPr lang="en-US" dirty="0"/>
              <a:t>element as shown below</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smtClean="0"/>
          </a:p>
          <a:p>
            <a:pPr lvl="1"/>
            <a:endParaRPr lang="en-US" dirty="0"/>
          </a:p>
          <a:p>
            <a:pPr lvl="1"/>
            <a:r>
              <a:rPr lang="en-US" dirty="0" smtClean="0"/>
              <a:t>Name </a:t>
            </a:r>
            <a:r>
              <a:rPr lang="en-US" dirty="0"/>
              <a:t>created NV Block SW-C as per the SAG Rule: SAG_R29_PC_M</a:t>
            </a:r>
          </a:p>
          <a:p>
            <a:endParaRPr lang="en-US" dirty="0"/>
          </a:p>
        </p:txBody>
      </p:sp>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1010" y="2016600"/>
            <a:ext cx="7073390" cy="3389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3749192"/>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SW-C</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136</a:t>
            </a:fld>
            <a:endParaRPr lang="it-IT"/>
          </a:p>
        </p:txBody>
      </p:sp>
      <p:sp>
        <p:nvSpPr>
          <p:cNvPr id="4" name="Date Placeholder 3"/>
          <p:cNvSpPr>
            <a:spLocks noGrp="1"/>
          </p:cNvSpPr>
          <p:nvPr>
            <p:ph type="dt" sz="half" idx="19"/>
          </p:nvPr>
        </p:nvSpPr>
        <p:spPr/>
        <p:txBody>
          <a:bodyPr/>
          <a:lstStyle/>
          <a:p>
            <a:fld id="{059ACD2F-00F3-478F-BCE5-1E4853FB61A3}"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33400" y="838200"/>
            <a:ext cx="8045200" cy="4924900"/>
          </a:xfrm>
        </p:spPr>
        <p:txBody>
          <a:bodyPr/>
          <a:lstStyle/>
          <a:p>
            <a:r>
              <a:rPr lang="en-US" dirty="0" smtClean="0"/>
              <a:t>Create Parameter SW-C</a:t>
            </a:r>
          </a:p>
          <a:p>
            <a:pPr lvl="1"/>
            <a:r>
              <a:rPr lang="en-US" dirty="0" smtClean="0"/>
              <a:t>Right </a:t>
            </a:r>
            <a:r>
              <a:rPr lang="en-US" dirty="0"/>
              <a:t>click on the “FCASWCs”  AR Package</a:t>
            </a:r>
          </a:p>
          <a:p>
            <a:pPr lvl="1"/>
            <a:r>
              <a:rPr lang="en-US" dirty="0"/>
              <a:t>In the context menu, select  </a:t>
            </a:r>
            <a:r>
              <a:rPr lang="en-US" b="1" dirty="0" smtClean="0"/>
              <a:t>Parameter SW Component Type </a:t>
            </a:r>
            <a:r>
              <a:rPr lang="en-US" dirty="0" smtClean="0"/>
              <a:t> </a:t>
            </a:r>
            <a:r>
              <a:rPr lang="en-US" dirty="0"/>
              <a:t>element as shown </a:t>
            </a:r>
            <a:r>
              <a:rPr lang="en-US" dirty="0" smtClean="0"/>
              <a:t>below</a:t>
            </a:r>
          </a:p>
          <a:p>
            <a:pPr lvl="1"/>
            <a:r>
              <a:rPr lang="en-US" dirty="0" smtClean="0"/>
              <a:t>Parameter SWC does not contain Internal behavior.</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smtClean="0"/>
          </a:p>
          <a:p>
            <a:pPr lvl="1"/>
            <a:r>
              <a:rPr lang="en-US" dirty="0" smtClean="0"/>
              <a:t>Name </a:t>
            </a:r>
            <a:r>
              <a:rPr lang="en-US" dirty="0"/>
              <a:t>created Parameter SW-C as per the SAG Rule: SAG_R29_PC_M</a:t>
            </a:r>
          </a:p>
          <a:p>
            <a:endParaRPr lang="en-US" dirty="0"/>
          </a:p>
        </p:txBody>
      </p:sp>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601" y="2362200"/>
            <a:ext cx="7081836" cy="3433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076332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SW-C</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137</a:t>
            </a:fld>
            <a:endParaRPr lang="it-IT"/>
          </a:p>
        </p:txBody>
      </p:sp>
      <p:sp>
        <p:nvSpPr>
          <p:cNvPr id="4" name="Date Placeholder 3"/>
          <p:cNvSpPr>
            <a:spLocks noGrp="1"/>
          </p:cNvSpPr>
          <p:nvPr>
            <p:ph type="dt" sz="half" idx="19"/>
          </p:nvPr>
        </p:nvSpPr>
        <p:spPr/>
        <p:txBody>
          <a:bodyPr/>
          <a:lstStyle/>
          <a:p>
            <a:fld id="{8C12A620-985C-48EE-A666-9F90CC8E99F4}"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49400" y="762000"/>
            <a:ext cx="8045200" cy="4924900"/>
          </a:xfrm>
        </p:spPr>
        <p:txBody>
          <a:bodyPr/>
          <a:lstStyle/>
          <a:p>
            <a:r>
              <a:rPr lang="en-US" dirty="0" smtClean="0"/>
              <a:t>Create Internal Behavior</a:t>
            </a:r>
          </a:p>
          <a:p>
            <a:pPr lvl="1"/>
            <a:r>
              <a:rPr lang="en-US" dirty="0" smtClean="0"/>
              <a:t>Right </a:t>
            </a:r>
            <a:r>
              <a:rPr lang="en-US" dirty="0"/>
              <a:t>click on the </a:t>
            </a:r>
            <a:r>
              <a:rPr lang="en-US" dirty="0" smtClean="0"/>
              <a:t>SW-C element </a:t>
            </a:r>
            <a:endParaRPr lang="en-US" dirty="0"/>
          </a:p>
          <a:p>
            <a:pPr lvl="1"/>
            <a:r>
              <a:rPr lang="en-US" dirty="0"/>
              <a:t>In the context menu, select  </a:t>
            </a:r>
            <a:r>
              <a:rPr lang="en-US" b="1" dirty="0" smtClean="0"/>
              <a:t>SWC Internal Behavior </a:t>
            </a:r>
            <a:r>
              <a:rPr lang="en-US" dirty="0" smtClean="0"/>
              <a:t> </a:t>
            </a:r>
            <a:r>
              <a:rPr lang="en-US" dirty="0"/>
              <a:t>element as shown below</a:t>
            </a:r>
          </a:p>
          <a:p>
            <a:pPr lvl="1"/>
            <a:r>
              <a:rPr lang="en-US" dirty="0" smtClean="0"/>
              <a:t>Name </a:t>
            </a:r>
            <a:r>
              <a:rPr lang="en-US" dirty="0"/>
              <a:t>created Internal Behavior as per the SAG Rule: SAG_R29_PC_M</a:t>
            </a:r>
          </a:p>
          <a:p>
            <a:endParaRPr lang="en-US" dirty="0"/>
          </a:p>
        </p:txBody>
      </p:sp>
      <p:pic>
        <p:nvPicPr>
          <p:cNvPr id="471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037669"/>
            <a:ext cx="6181725" cy="309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3392" y="2037669"/>
            <a:ext cx="2590800" cy="2905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752995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SW-C</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138</a:t>
            </a:fld>
            <a:endParaRPr lang="it-IT"/>
          </a:p>
        </p:txBody>
      </p:sp>
      <p:sp>
        <p:nvSpPr>
          <p:cNvPr id="4" name="Date Placeholder 3"/>
          <p:cNvSpPr>
            <a:spLocks noGrp="1"/>
          </p:cNvSpPr>
          <p:nvPr>
            <p:ph type="dt" sz="half" idx="19"/>
          </p:nvPr>
        </p:nvSpPr>
        <p:spPr/>
        <p:txBody>
          <a:bodyPr/>
          <a:lstStyle/>
          <a:p>
            <a:fld id="{3C98EA70-7210-4F4E-B427-F98B91E8465F}"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27629" y="838200"/>
            <a:ext cx="8045200" cy="4924900"/>
          </a:xfrm>
        </p:spPr>
        <p:txBody>
          <a:bodyPr/>
          <a:lstStyle/>
          <a:p>
            <a:r>
              <a:rPr lang="en-US" dirty="0" smtClean="0"/>
              <a:t>Create Ports</a:t>
            </a:r>
          </a:p>
          <a:p>
            <a:pPr lvl="1"/>
            <a:r>
              <a:rPr lang="en-US" dirty="0" smtClean="0"/>
              <a:t>Right </a:t>
            </a:r>
            <a:r>
              <a:rPr lang="en-US" dirty="0"/>
              <a:t>click on the </a:t>
            </a:r>
            <a:r>
              <a:rPr lang="en-US" dirty="0" smtClean="0"/>
              <a:t>SW-C element </a:t>
            </a:r>
            <a:endParaRPr lang="en-US" dirty="0"/>
          </a:p>
          <a:p>
            <a:pPr lvl="1"/>
            <a:r>
              <a:rPr lang="en-US" dirty="0"/>
              <a:t>In the context menu, </a:t>
            </a:r>
            <a:r>
              <a:rPr lang="en-US" dirty="0" smtClean="0"/>
              <a:t>select required  </a:t>
            </a:r>
            <a:r>
              <a:rPr lang="en-US" b="1" dirty="0" smtClean="0"/>
              <a:t>type of port </a:t>
            </a:r>
            <a:r>
              <a:rPr lang="en-US" dirty="0" smtClean="0"/>
              <a:t>element </a:t>
            </a:r>
            <a:r>
              <a:rPr lang="en-US" dirty="0"/>
              <a:t>as shown below</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smtClean="0"/>
              <a:t>Following consideration </a:t>
            </a:r>
            <a:r>
              <a:rPr lang="en-US" dirty="0"/>
              <a:t> </a:t>
            </a:r>
            <a:r>
              <a:rPr lang="en-US" dirty="0" smtClean="0"/>
              <a:t>is required to select right port type</a:t>
            </a:r>
          </a:p>
          <a:p>
            <a:pPr lvl="2"/>
            <a:r>
              <a:rPr lang="en-US" dirty="0" smtClean="0"/>
              <a:t>INPUT – Required Port Prototype</a:t>
            </a:r>
          </a:p>
          <a:p>
            <a:pPr lvl="2"/>
            <a:r>
              <a:rPr lang="en-US" dirty="0" smtClean="0"/>
              <a:t>OUTPUT – Provided Port Prototype</a:t>
            </a:r>
          </a:p>
          <a:p>
            <a:pPr lvl="2"/>
            <a:r>
              <a:rPr lang="en-US" dirty="0" smtClean="0"/>
              <a:t>INPUT/OUTPUT – Provided Required Port Prototype</a:t>
            </a:r>
          </a:p>
          <a:p>
            <a:pPr lvl="3"/>
            <a:r>
              <a:rPr lang="en-US" dirty="0" smtClean="0"/>
              <a:t>Examples: NV Data Ports, Outputs which are used internally at multiple runnables</a:t>
            </a:r>
          </a:p>
          <a:p>
            <a:pPr lvl="1"/>
            <a:endParaRPr lang="en-US" dirty="0"/>
          </a:p>
        </p:txBody>
      </p:sp>
      <p:pic>
        <p:nvPicPr>
          <p:cNvPr id="481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9418" y="1981200"/>
            <a:ext cx="6419850" cy="208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852089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SW-C</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139</a:t>
            </a:fld>
            <a:endParaRPr lang="it-IT"/>
          </a:p>
        </p:txBody>
      </p:sp>
      <p:sp>
        <p:nvSpPr>
          <p:cNvPr id="4" name="Date Placeholder 3"/>
          <p:cNvSpPr>
            <a:spLocks noGrp="1"/>
          </p:cNvSpPr>
          <p:nvPr>
            <p:ph type="dt" sz="half" idx="19"/>
          </p:nvPr>
        </p:nvSpPr>
        <p:spPr/>
        <p:txBody>
          <a:bodyPr/>
          <a:lstStyle/>
          <a:p>
            <a:fld id="{9301A566-187E-4276-ABE2-4DF5C5D96CA3}"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92262" y="762000"/>
            <a:ext cx="8045200" cy="4924900"/>
          </a:xfrm>
        </p:spPr>
        <p:txBody>
          <a:bodyPr/>
          <a:lstStyle/>
          <a:p>
            <a:r>
              <a:rPr lang="en-US" dirty="0" smtClean="0"/>
              <a:t>Create Ports</a:t>
            </a:r>
          </a:p>
          <a:p>
            <a:pPr lvl="1"/>
            <a:r>
              <a:rPr lang="en-US" dirty="0" smtClean="0"/>
              <a:t>Initialize Port Interface Data element with an </a:t>
            </a:r>
            <a:r>
              <a:rPr lang="en-US" dirty="0"/>
              <a:t>I</a:t>
            </a:r>
            <a:r>
              <a:rPr lang="en-US" dirty="0" smtClean="0"/>
              <a:t>nit value</a:t>
            </a:r>
          </a:p>
          <a:p>
            <a:pPr lvl="1"/>
            <a:r>
              <a:rPr lang="en-US" dirty="0" smtClean="0"/>
              <a:t>In “Provided Com Specs”, update Init value is required</a:t>
            </a:r>
          </a:p>
          <a:p>
            <a:pPr lvl="1"/>
            <a:endParaRPr lang="en-US" dirty="0" smtClean="0"/>
          </a:p>
          <a:p>
            <a:pPr lvl="1"/>
            <a:endParaRPr 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981200"/>
            <a:ext cx="8991600"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17613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9648F461-6B1C-CA42-A063-2DCE900AB2CB}" type="slidenum">
              <a:rPr lang="it-IT" smtClean="0"/>
              <a:pPr/>
              <a:t>14</a:t>
            </a:fld>
            <a:endParaRPr lang="it-IT"/>
          </a:p>
        </p:txBody>
      </p:sp>
      <p:sp>
        <p:nvSpPr>
          <p:cNvPr id="4" name="Date Placeholder 3"/>
          <p:cNvSpPr>
            <a:spLocks noGrp="1"/>
          </p:cNvSpPr>
          <p:nvPr>
            <p:ph type="dt" sz="half" idx="19"/>
          </p:nvPr>
        </p:nvSpPr>
        <p:spPr/>
        <p:txBody>
          <a:bodyPr/>
          <a:lstStyle/>
          <a:p>
            <a:fld id="{65D05FDA-002C-4A4E-8ECE-6D8060D6BD1B}"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p:txBody>
          <a:bodyPr/>
          <a:lstStyle/>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85800"/>
            <a:ext cx="8991600" cy="6193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865234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SW-C</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140</a:t>
            </a:fld>
            <a:endParaRPr lang="it-IT"/>
          </a:p>
        </p:txBody>
      </p:sp>
      <p:sp>
        <p:nvSpPr>
          <p:cNvPr id="4" name="Date Placeholder 3"/>
          <p:cNvSpPr>
            <a:spLocks noGrp="1"/>
          </p:cNvSpPr>
          <p:nvPr>
            <p:ph type="dt" sz="half" idx="19"/>
          </p:nvPr>
        </p:nvSpPr>
        <p:spPr/>
        <p:txBody>
          <a:bodyPr/>
          <a:lstStyle/>
          <a:p>
            <a:fld id="{A2BDB77F-46CD-40C5-8F89-243FD703A138}"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27629" y="838200"/>
            <a:ext cx="8045200" cy="4924900"/>
          </a:xfrm>
        </p:spPr>
        <p:txBody>
          <a:bodyPr/>
          <a:lstStyle/>
          <a:p>
            <a:r>
              <a:rPr lang="en-US" dirty="0" smtClean="0"/>
              <a:t>Create Ports</a:t>
            </a:r>
          </a:p>
          <a:p>
            <a:pPr lvl="1"/>
            <a:r>
              <a:rPr lang="en-US" dirty="0" smtClean="0"/>
              <a:t>Name ports as </a:t>
            </a:r>
            <a:r>
              <a:rPr lang="en-US" dirty="0"/>
              <a:t>per the SAG_R07_PC_M</a:t>
            </a:r>
          </a:p>
          <a:p>
            <a:pPr lvl="1"/>
            <a:r>
              <a:rPr lang="en-US" dirty="0" smtClean="0"/>
              <a:t>Following needs to be considered</a:t>
            </a:r>
          </a:p>
          <a:p>
            <a:pPr lvl="2"/>
            <a:r>
              <a:rPr lang="en-US" dirty="0" smtClean="0"/>
              <a:t>Add Producing SWC name and interface type abbreviation associated with the port</a:t>
            </a: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pic>
        <p:nvPicPr>
          <p:cNvPr id="18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2057400"/>
            <a:ext cx="9020175" cy="420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8058105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SW-C</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141</a:t>
            </a:fld>
            <a:endParaRPr lang="it-IT"/>
          </a:p>
        </p:txBody>
      </p:sp>
      <p:sp>
        <p:nvSpPr>
          <p:cNvPr id="4" name="Date Placeholder 3"/>
          <p:cNvSpPr>
            <a:spLocks noGrp="1"/>
          </p:cNvSpPr>
          <p:nvPr>
            <p:ph type="dt" sz="half" idx="19"/>
          </p:nvPr>
        </p:nvSpPr>
        <p:spPr/>
        <p:txBody>
          <a:bodyPr/>
          <a:lstStyle/>
          <a:p>
            <a:fld id="{494E9B6E-9589-4303-B191-BD0213E8C386}"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33400" y="914400"/>
            <a:ext cx="8045200" cy="4924900"/>
          </a:xfrm>
        </p:spPr>
        <p:txBody>
          <a:bodyPr/>
          <a:lstStyle/>
          <a:p>
            <a:r>
              <a:rPr lang="en-US" dirty="0" smtClean="0"/>
              <a:t>Interface – Port Mapping</a:t>
            </a:r>
          </a:p>
          <a:p>
            <a:pPr lvl="1"/>
            <a:r>
              <a:rPr lang="en-US" dirty="0" smtClean="0"/>
              <a:t>Identify the interface which needs to be associated with the port</a:t>
            </a:r>
          </a:p>
          <a:p>
            <a:pPr lvl="1"/>
            <a:r>
              <a:rPr lang="en-US" dirty="0" smtClean="0"/>
              <a:t>Select the interface, drag and drop on the port to be associated</a:t>
            </a:r>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r>
              <a:rPr lang="en-US" dirty="0" smtClean="0"/>
              <a:t>Note</a:t>
            </a:r>
          </a:p>
          <a:p>
            <a:pPr lvl="2"/>
            <a:r>
              <a:rPr lang="en-US" dirty="0" smtClean="0"/>
              <a:t>Only one interface can be associated with a port</a:t>
            </a:r>
          </a:p>
          <a:p>
            <a:pPr lvl="2"/>
            <a:r>
              <a:rPr lang="en-US" dirty="0" smtClean="0"/>
              <a:t>If an interface is both IN / OP use “Provided Required Port Prototype” (PR)</a:t>
            </a:r>
            <a:endParaRPr lang="en-US" dirty="0"/>
          </a:p>
          <a:p>
            <a:pPr lvl="1"/>
            <a:endParaRPr lang="en-US"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1981200"/>
            <a:ext cx="2124075" cy="2314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9363414"/>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SW-C</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142</a:t>
            </a:fld>
            <a:endParaRPr lang="it-IT"/>
          </a:p>
        </p:txBody>
      </p:sp>
      <p:sp>
        <p:nvSpPr>
          <p:cNvPr id="4" name="Date Placeholder 3"/>
          <p:cNvSpPr>
            <a:spLocks noGrp="1"/>
          </p:cNvSpPr>
          <p:nvPr>
            <p:ph type="dt" sz="half" idx="19"/>
          </p:nvPr>
        </p:nvSpPr>
        <p:spPr/>
        <p:txBody>
          <a:bodyPr/>
          <a:lstStyle/>
          <a:p>
            <a:fld id="{B6685518-93B7-431D-B6C3-E902B50492AF}"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33400" y="914400"/>
            <a:ext cx="8045200" cy="4924900"/>
          </a:xfrm>
        </p:spPr>
        <p:txBody>
          <a:bodyPr/>
          <a:lstStyle/>
          <a:p>
            <a:r>
              <a:rPr lang="en-US" dirty="0" smtClean="0"/>
              <a:t>Create Runnable</a:t>
            </a:r>
          </a:p>
          <a:p>
            <a:pPr lvl="1"/>
            <a:r>
              <a:rPr lang="en-US" dirty="0"/>
              <a:t>Right click on the </a:t>
            </a:r>
            <a:r>
              <a:rPr lang="en-US" dirty="0" smtClean="0"/>
              <a:t>IB&lt;SWC Name&gt; element </a:t>
            </a:r>
            <a:endParaRPr lang="en-US" dirty="0"/>
          </a:p>
          <a:p>
            <a:pPr lvl="1"/>
            <a:r>
              <a:rPr lang="en-US" dirty="0"/>
              <a:t>In the context menu, select  </a:t>
            </a:r>
            <a:r>
              <a:rPr lang="en-US" b="1" dirty="0" smtClean="0"/>
              <a:t>Runnable Entity</a:t>
            </a:r>
            <a:r>
              <a:rPr lang="en-US" dirty="0" smtClean="0"/>
              <a:t> </a:t>
            </a:r>
            <a:r>
              <a:rPr lang="en-US" dirty="0"/>
              <a:t>element as shown </a:t>
            </a:r>
            <a:r>
              <a:rPr lang="en-US" dirty="0" smtClean="0"/>
              <a:t>below</a:t>
            </a:r>
          </a:p>
          <a:p>
            <a:pPr lvl="1"/>
            <a:endParaRPr lang="en-US" dirty="0"/>
          </a:p>
          <a:p>
            <a:pPr lvl="1"/>
            <a:endParaRPr lang="en-US" dirty="0" smtClean="0"/>
          </a:p>
          <a:p>
            <a:pPr lvl="1"/>
            <a:endParaRPr lang="en-US" dirty="0"/>
          </a:p>
          <a:p>
            <a:pPr lvl="1"/>
            <a:endParaRPr lang="en-US" dirty="0" smtClean="0"/>
          </a:p>
          <a:p>
            <a:pPr lvl="1"/>
            <a:endParaRPr lang="en-US" dirty="0"/>
          </a:p>
          <a:p>
            <a:pPr lvl="1"/>
            <a:r>
              <a:rPr lang="en-US" dirty="0" smtClean="0"/>
              <a:t>Name runnable appropriately.</a:t>
            </a:r>
            <a:endParaRPr lang="en-US" dirty="0"/>
          </a:p>
          <a:p>
            <a:pPr lvl="1"/>
            <a:endParaRPr lang="en-US" dirty="0"/>
          </a:p>
          <a:p>
            <a:pPr lvl="1"/>
            <a:endParaRPr lang="en-US" dirty="0"/>
          </a:p>
          <a:p>
            <a:endParaRPr lang="en-US"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7320" y="1981200"/>
            <a:ext cx="226695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7211078"/>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SW-C</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143</a:t>
            </a:fld>
            <a:endParaRPr lang="it-IT"/>
          </a:p>
        </p:txBody>
      </p:sp>
      <p:sp>
        <p:nvSpPr>
          <p:cNvPr id="4" name="Date Placeholder 3"/>
          <p:cNvSpPr>
            <a:spLocks noGrp="1"/>
          </p:cNvSpPr>
          <p:nvPr>
            <p:ph type="dt" sz="half" idx="19"/>
          </p:nvPr>
        </p:nvSpPr>
        <p:spPr/>
        <p:txBody>
          <a:bodyPr/>
          <a:lstStyle/>
          <a:p>
            <a:fld id="{20B1F878-52D4-48BC-A2E4-D3886C412E56}"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33400" y="838200"/>
            <a:ext cx="8045200" cy="4924900"/>
          </a:xfrm>
        </p:spPr>
        <p:txBody>
          <a:bodyPr/>
          <a:lstStyle/>
          <a:p>
            <a:r>
              <a:rPr lang="en-US" dirty="0" smtClean="0"/>
              <a:t>Runnable To Ports Association</a:t>
            </a:r>
          </a:p>
          <a:p>
            <a:pPr lvl="1"/>
            <a:r>
              <a:rPr lang="en-US" dirty="0" smtClean="0"/>
              <a:t>Double click runnable element</a:t>
            </a:r>
          </a:p>
          <a:p>
            <a:pPr lvl="1"/>
            <a:r>
              <a:rPr lang="en-US" dirty="0" smtClean="0"/>
              <a:t>Select Data Access Tab</a:t>
            </a:r>
          </a:p>
          <a:p>
            <a:pPr lvl="1"/>
            <a:r>
              <a:rPr lang="en-US" dirty="0" smtClean="0"/>
              <a:t>Click select and check required Data element of an interface</a:t>
            </a:r>
          </a:p>
          <a:p>
            <a:pPr lvl="1"/>
            <a:endParaRPr lang="en-US"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2229" y="2057400"/>
            <a:ext cx="3686175" cy="45443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3856874"/>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Modeling SW-C</a:t>
            </a:r>
          </a:p>
        </p:txBody>
      </p:sp>
      <p:sp>
        <p:nvSpPr>
          <p:cNvPr id="3" name="Slide Number Placeholder 2"/>
          <p:cNvSpPr>
            <a:spLocks noGrp="1"/>
          </p:cNvSpPr>
          <p:nvPr>
            <p:ph type="sldNum" sz="quarter" idx="4"/>
          </p:nvPr>
        </p:nvSpPr>
        <p:spPr/>
        <p:txBody>
          <a:bodyPr/>
          <a:lstStyle/>
          <a:p>
            <a:fld id="{9648F461-6B1C-CA42-A063-2DCE900AB2CB}" type="slidenum">
              <a:rPr lang="it-IT" smtClean="0"/>
              <a:pPr/>
              <a:t>144</a:t>
            </a:fld>
            <a:endParaRPr lang="it-IT"/>
          </a:p>
        </p:txBody>
      </p:sp>
      <p:sp>
        <p:nvSpPr>
          <p:cNvPr id="4" name="Date Placeholder 3"/>
          <p:cNvSpPr>
            <a:spLocks noGrp="1"/>
          </p:cNvSpPr>
          <p:nvPr>
            <p:ph type="dt" sz="half" idx="19"/>
          </p:nvPr>
        </p:nvSpPr>
        <p:spPr/>
        <p:txBody>
          <a:bodyPr/>
          <a:lstStyle/>
          <a:p>
            <a:fld id="{2BBD5DE8-9EC3-48E4-BA10-B5BFC596481D}" type="datetime4">
              <a:rPr lang="en-US" smtClean="0"/>
              <a:t>June 22, 2016</a:t>
            </a:fld>
            <a:endParaRPr lang="it-IT" dirty="0"/>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33400" y="838200"/>
            <a:ext cx="8045200" cy="5562600"/>
          </a:xfrm>
        </p:spPr>
        <p:txBody>
          <a:bodyPr/>
          <a:lstStyle/>
          <a:p>
            <a:r>
              <a:rPr lang="en-US" dirty="0" smtClean="0"/>
              <a:t>Data Elements are accessed in runnable using Implicit/Explicit Data Access type.</a:t>
            </a:r>
          </a:p>
          <a:p>
            <a:r>
              <a:rPr lang="en-US" dirty="0" smtClean="0"/>
              <a:t>Implicit Data Access:</a:t>
            </a:r>
          </a:p>
          <a:p>
            <a:pPr lvl="1"/>
            <a:r>
              <a:rPr lang="en-US" dirty="0" smtClean="0"/>
              <a:t>RTE maintains coherency of Data among different OS tasks.</a:t>
            </a:r>
          </a:p>
          <a:p>
            <a:pPr lvl="1"/>
            <a:r>
              <a:rPr lang="en-US" dirty="0" smtClean="0"/>
              <a:t>RTE Creates copy of variable per OS task (which is accessing data).</a:t>
            </a:r>
          </a:p>
          <a:p>
            <a:pPr lvl="1"/>
            <a:r>
              <a:rPr lang="en-US" dirty="0" smtClean="0"/>
              <a:t>Excessive RAM usage</a:t>
            </a:r>
          </a:p>
          <a:p>
            <a:pPr lvl="1"/>
            <a:r>
              <a:rPr lang="en-US" dirty="0" smtClean="0"/>
              <a:t>Access/Direction: Read, Write shall be configured in System Desk.</a:t>
            </a:r>
          </a:p>
          <a:p>
            <a:pPr lvl="1"/>
            <a:endParaRPr lang="en-US" dirty="0"/>
          </a:p>
          <a:p>
            <a:pPr marL="284400" lvl="1" indent="-284400">
              <a:spcBef>
                <a:spcPts val="432"/>
              </a:spcBef>
              <a:buSzPct val="120000"/>
              <a:buFont typeface="Wingdings" charset="2"/>
              <a:buChar char="§"/>
            </a:pPr>
            <a:r>
              <a:rPr lang="en-US" sz="1800" dirty="0"/>
              <a:t>Explicit Data Access</a:t>
            </a:r>
            <a:r>
              <a:rPr lang="en-US" sz="1800" dirty="0" smtClean="0"/>
              <a:t>:</a:t>
            </a:r>
          </a:p>
          <a:p>
            <a:pPr lvl="1"/>
            <a:r>
              <a:rPr lang="en-US" dirty="0"/>
              <a:t>RTE does NOT maintain coherency of Data.</a:t>
            </a:r>
          </a:p>
          <a:p>
            <a:pPr lvl="1"/>
            <a:r>
              <a:rPr lang="en-US" dirty="0"/>
              <a:t>Creates local variable inside </a:t>
            </a:r>
            <a:r>
              <a:rPr lang="en-US" dirty="0" smtClean="0"/>
              <a:t>runnable.</a:t>
            </a:r>
          </a:p>
          <a:p>
            <a:pPr lvl="1"/>
            <a:r>
              <a:rPr lang="en-US" dirty="0" smtClean="0"/>
              <a:t>Excessive Stack usage.</a:t>
            </a:r>
          </a:p>
          <a:p>
            <a:pPr lvl="1"/>
            <a:r>
              <a:rPr lang="en-US" dirty="0"/>
              <a:t>Access/Direction: </a:t>
            </a:r>
            <a:r>
              <a:rPr lang="en-US" dirty="0" smtClean="0"/>
              <a:t>Receive By Argument, Send </a:t>
            </a:r>
            <a:r>
              <a:rPr lang="en-US" dirty="0"/>
              <a:t>shall be configured in System </a:t>
            </a:r>
            <a:r>
              <a:rPr lang="en-US" dirty="0" smtClean="0"/>
              <a:t>Desk.</a:t>
            </a:r>
          </a:p>
          <a:p>
            <a:pPr lvl="1"/>
            <a:endParaRPr lang="en-US" dirty="0"/>
          </a:p>
          <a:p>
            <a:pPr lvl="1"/>
            <a:endParaRPr lang="en-US" dirty="0" smtClean="0"/>
          </a:p>
          <a:p>
            <a:pPr lvl="1"/>
            <a:endParaRPr lang="en-US" dirty="0"/>
          </a:p>
          <a:p>
            <a:pPr marL="457200" lvl="1" indent="0">
              <a:buNone/>
            </a:pPr>
            <a:r>
              <a:rPr lang="en-US" dirty="0" smtClean="0">
                <a:solidFill>
                  <a:srgbClr val="FF0000"/>
                </a:solidFill>
              </a:rPr>
              <a:t>*Note: Prefer Explicit Access unless absolute necessary of Implicit Access.</a:t>
            </a:r>
            <a:endParaRPr lang="en-US" dirty="0">
              <a:solidFill>
                <a:srgbClr val="FF0000"/>
              </a:solidFill>
            </a:endParaRPr>
          </a:p>
        </p:txBody>
      </p:sp>
    </p:spTree>
    <p:extLst>
      <p:ext uri="{BB962C8B-B14F-4D97-AF65-F5344CB8AC3E}">
        <p14:creationId xmlns:p14="http://schemas.microsoft.com/office/powerpoint/2010/main" val="261393216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SW-C</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145</a:t>
            </a:fld>
            <a:endParaRPr lang="it-IT"/>
          </a:p>
        </p:txBody>
      </p:sp>
      <p:sp>
        <p:nvSpPr>
          <p:cNvPr id="4" name="Date Placeholder 3"/>
          <p:cNvSpPr>
            <a:spLocks noGrp="1"/>
          </p:cNvSpPr>
          <p:nvPr>
            <p:ph type="dt" sz="half" idx="19"/>
          </p:nvPr>
        </p:nvSpPr>
        <p:spPr/>
        <p:txBody>
          <a:bodyPr/>
          <a:lstStyle/>
          <a:p>
            <a:fld id="{5796F155-F79E-4C47-850B-303F0D30F463}"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40000" y="838200"/>
            <a:ext cx="8045200" cy="5346700"/>
          </a:xfrm>
        </p:spPr>
        <p:txBody>
          <a:bodyPr/>
          <a:lstStyle/>
          <a:p>
            <a:r>
              <a:rPr lang="en-US" dirty="0"/>
              <a:t>Runnable To Ports Association</a:t>
            </a:r>
          </a:p>
          <a:p>
            <a:pPr lvl="1"/>
            <a:r>
              <a:rPr lang="en-US" dirty="0" smtClean="0"/>
              <a:t>Select required “Access/Direction” for each selected Data Element</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marL="457200" lvl="1" indent="0">
              <a:buNone/>
            </a:pPr>
            <a:endParaRPr lang="en-US" dirty="0" smtClean="0"/>
          </a:p>
          <a:p>
            <a:pPr lvl="1"/>
            <a:endParaRPr lang="en-US" dirty="0" smtClean="0"/>
          </a:p>
          <a:p>
            <a:pPr lvl="1"/>
            <a:endParaRPr lang="en-US" dirty="0"/>
          </a:p>
          <a:p>
            <a:pPr lvl="1"/>
            <a:endParaRPr lang="en-US" dirty="0" smtClean="0"/>
          </a:p>
          <a:p>
            <a:pPr lvl="1"/>
            <a:endParaRPr lang="en-US" dirty="0" smtClean="0"/>
          </a:p>
          <a:p>
            <a:pPr lvl="1"/>
            <a:r>
              <a:rPr lang="en-US" dirty="0" smtClean="0"/>
              <a:t>For Provided Required Ports Data element will be selected twice one for Read and Write</a:t>
            </a:r>
          </a:p>
          <a:p>
            <a:pPr lvl="1"/>
            <a:r>
              <a:rPr lang="en-US" dirty="0" smtClean="0"/>
              <a:t>For explicit communication</a:t>
            </a:r>
          </a:p>
          <a:p>
            <a:pPr lvl="2"/>
            <a:r>
              <a:rPr lang="en-US" dirty="0" smtClean="0"/>
              <a:t>Use “Receive by argument “ for all Read operation</a:t>
            </a:r>
          </a:p>
          <a:p>
            <a:pPr lvl="2"/>
            <a:r>
              <a:rPr lang="en-US" dirty="0" smtClean="0"/>
              <a:t>Use “Send” for all </a:t>
            </a:r>
            <a:r>
              <a:rPr lang="en-US" dirty="0"/>
              <a:t>W</a:t>
            </a:r>
            <a:r>
              <a:rPr lang="en-US" dirty="0" smtClean="0"/>
              <a:t>rite operation</a:t>
            </a:r>
          </a:p>
          <a:p>
            <a:pPr lvl="1"/>
            <a:endParaRPr lang="en-US" dirty="0"/>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447800"/>
            <a:ext cx="7296150" cy="342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27202163"/>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SW-C</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146</a:t>
            </a:fld>
            <a:endParaRPr lang="it-IT"/>
          </a:p>
        </p:txBody>
      </p:sp>
      <p:sp>
        <p:nvSpPr>
          <p:cNvPr id="4" name="Date Placeholder 3"/>
          <p:cNvSpPr>
            <a:spLocks noGrp="1"/>
          </p:cNvSpPr>
          <p:nvPr>
            <p:ph type="dt" sz="half" idx="19"/>
          </p:nvPr>
        </p:nvSpPr>
        <p:spPr/>
        <p:txBody>
          <a:bodyPr/>
          <a:lstStyle/>
          <a:p>
            <a:fld id="{A407F8C6-9408-4A3A-B290-ABEB48D16224}"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34159" y="838200"/>
            <a:ext cx="8045200" cy="4924900"/>
          </a:xfrm>
        </p:spPr>
        <p:txBody>
          <a:bodyPr/>
          <a:lstStyle/>
          <a:p>
            <a:r>
              <a:rPr lang="en-US" dirty="0" smtClean="0"/>
              <a:t>Create IRV</a:t>
            </a:r>
          </a:p>
          <a:p>
            <a:pPr lvl="1"/>
            <a:r>
              <a:rPr lang="en-US" dirty="0"/>
              <a:t>Double click </a:t>
            </a:r>
            <a:r>
              <a:rPr lang="en-US" dirty="0" smtClean="0"/>
              <a:t>Internal Behavior element</a:t>
            </a:r>
            <a:endParaRPr lang="en-US" dirty="0"/>
          </a:p>
          <a:p>
            <a:pPr lvl="1"/>
            <a:r>
              <a:rPr lang="en-US" dirty="0"/>
              <a:t>Select </a:t>
            </a:r>
            <a:r>
              <a:rPr lang="en-US" dirty="0" smtClean="0"/>
              <a:t>Interrunnables Tab</a:t>
            </a:r>
            <a:endParaRPr lang="en-US" dirty="0"/>
          </a:p>
          <a:p>
            <a:pPr lvl="1"/>
            <a:r>
              <a:rPr lang="en-US" dirty="0" smtClean="0"/>
              <a:t>Select Explicit/Implicit and click New</a:t>
            </a:r>
            <a:endParaRPr lang="en-US" dirty="0"/>
          </a:p>
          <a:p>
            <a:pPr marL="0" indent="0">
              <a:buNone/>
            </a:pPr>
            <a:endParaRPr lang="en-US" dirty="0" smtClean="0"/>
          </a:p>
          <a:p>
            <a:pPr lvl="1"/>
            <a:endParaRPr lang="en-US"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4422" y="2133601"/>
            <a:ext cx="6924675"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96705939"/>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SW-C</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147</a:t>
            </a:fld>
            <a:endParaRPr lang="it-IT"/>
          </a:p>
        </p:txBody>
      </p:sp>
      <p:sp>
        <p:nvSpPr>
          <p:cNvPr id="4" name="Date Placeholder 3"/>
          <p:cNvSpPr>
            <a:spLocks noGrp="1"/>
          </p:cNvSpPr>
          <p:nvPr>
            <p:ph type="dt" sz="half" idx="19"/>
          </p:nvPr>
        </p:nvSpPr>
        <p:spPr/>
        <p:txBody>
          <a:bodyPr/>
          <a:lstStyle/>
          <a:p>
            <a:fld id="{322BDD5C-B1C7-4BC1-AF2B-E2A2731CBE49}"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40000" y="762000"/>
            <a:ext cx="8045200" cy="5422900"/>
          </a:xfrm>
        </p:spPr>
        <p:txBody>
          <a:bodyPr/>
          <a:lstStyle/>
          <a:p>
            <a:r>
              <a:rPr lang="en-US" dirty="0" smtClean="0"/>
              <a:t>Create IRV</a:t>
            </a:r>
          </a:p>
          <a:p>
            <a:pPr lvl="1"/>
            <a:r>
              <a:rPr lang="en-US" dirty="0"/>
              <a:t>Double click </a:t>
            </a:r>
            <a:r>
              <a:rPr lang="en-US" dirty="0" smtClean="0"/>
              <a:t>new IRV variable element</a:t>
            </a:r>
            <a:endParaRPr lang="en-US" dirty="0"/>
          </a:p>
          <a:p>
            <a:pPr lvl="1"/>
            <a:r>
              <a:rPr lang="en-US" dirty="0" smtClean="0"/>
              <a:t>Perform following</a:t>
            </a:r>
            <a:endParaRPr lang="en-US" dirty="0"/>
          </a:p>
          <a:p>
            <a:pPr lvl="2"/>
            <a:r>
              <a:rPr lang="en-US" dirty="0" smtClean="0"/>
              <a:t>Create new shortname</a:t>
            </a:r>
          </a:p>
          <a:p>
            <a:pPr lvl="2"/>
            <a:r>
              <a:rPr lang="en-US" dirty="0" smtClean="0"/>
              <a:t>Add Description</a:t>
            </a:r>
          </a:p>
          <a:p>
            <a:pPr lvl="2"/>
            <a:r>
              <a:rPr lang="en-US" dirty="0" smtClean="0"/>
              <a:t>Select ADT/IDT</a:t>
            </a:r>
          </a:p>
          <a:p>
            <a:pPr lvl="2"/>
            <a:r>
              <a:rPr lang="en-US" dirty="0" smtClean="0"/>
              <a:t>Add and create new Init Value</a:t>
            </a:r>
          </a:p>
          <a:p>
            <a:pPr lvl="1"/>
            <a:endParaRPr lang="en-US"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9663" y="2708910"/>
            <a:ext cx="6924675" cy="3768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4487201"/>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SW-C</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148</a:t>
            </a:fld>
            <a:endParaRPr lang="it-IT"/>
          </a:p>
        </p:txBody>
      </p:sp>
      <p:sp>
        <p:nvSpPr>
          <p:cNvPr id="4" name="Date Placeholder 3"/>
          <p:cNvSpPr>
            <a:spLocks noGrp="1"/>
          </p:cNvSpPr>
          <p:nvPr>
            <p:ph type="dt" sz="half" idx="19"/>
          </p:nvPr>
        </p:nvSpPr>
        <p:spPr/>
        <p:txBody>
          <a:bodyPr/>
          <a:lstStyle/>
          <a:p>
            <a:fld id="{690E60F0-38AD-49D8-835A-45BC1BCB2BF8}"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40000" y="914400"/>
            <a:ext cx="8045200" cy="5270500"/>
          </a:xfrm>
        </p:spPr>
        <p:txBody>
          <a:bodyPr/>
          <a:lstStyle/>
          <a:p>
            <a:r>
              <a:rPr lang="en-US" dirty="0" smtClean="0"/>
              <a:t>Runnable To IRV Association</a:t>
            </a:r>
          </a:p>
          <a:p>
            <a:pPr lvl="1"/>
            <a:r>
              <a:rPr lang="en-US" dirty="0" smtClean="0"/>
              <a:t>Double click runnable element</a:t>
            </a:r>
          </a:p>
          <a:p>
            <a:pPr lvl="1"/>
            <a:r>
              <a:rPr lang="en-US" dirty="0" smtClean="0"/>
              <a:t>Select Data Access Tab</a:t>
            </a:r>
          </a:p>
          <a:p>
            <a:pPr lvl="1"/>
            <a:r>
              <a:rPr lang="en-US" dirty="0" smtClean="0"/>
              <a:t>Click select and check required IRV</a:t>
            </a:r>
          </a:p>
          <a:p>
            <a:pPr lvl="1"/>
            <a:endParaRPr lang="en-US"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2229" y="2133600"/>
            <a:ext cx="3686175" cy="45443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6235401"/>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SW-C</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149</a:t>
            </a:fld>
            <a:endParaRPr lang="it-IT"/>
          </a:p>
        </p:txBody>
      </p:sp>
      <p:sp>
        <p:nvSpPr>
          <p:cNvPr id="4" name="Date Placeholder 3"/>
          <p:cNvSpPr>
            <a:spLocks noGrp="1"/>
          </p:cNvSpPr>
          <p:nvPr>
            <p:ph type="dt" sz="half" idx="19"/>
          </p:nvPr>
        </p:nvSpPr>
        <p:spPr/>
        <p:txBody>
          <a:bodyPr/>
          <a:lstStyle/>
          <a:p>
            <a:fld id="{938DDF86-ADDC-44C9-A21A-25A686CF1823}"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40000" y="838200"/>
            <a:ext cx="8045200" cy="5346700"/>
          </a:xfrm>
        </p:spPr>
        <p:txBody>
          <a:bodyPr/>
          <a:lstStyle/>
          <a:p>
            <a:r>
              <a:rPr lang="en-US" dirty="0"/>
              <a:t>Runnable To </a:t>
            </a:r>
            <a:r>
              <a:rPr lang="en-US" dirty="0" smtClean="0"/>
              <a:t>IRV </a:t>
            </a:r>
            <a:r>
              <a:rPr lang="en-US" dirty="0"/>
              <a:t>Association</a:t>
            </a:r>
          </a:p>
          <a:p>
            <a:pPr lvl="1"/>
            <a:r>
              <a:rPr lang="en-US" dirty="0" smtClean="0"/>
              <a:t>Select required “Access/Direction” for each selected IRV Element</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1524000"/>
            <a:ext cx="7239000"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98393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15</a:t>
            </a:fld>
            <a:endParaRPr lang="it-IT"/>
          </a:p>
        </p:txBody>
      </p:sp>
      <p:sp>
        <p:nvSpPr>
          <p:cNvPr id="4" name="Date Placeholder 3"/>
          <p:cNvSpPr>
            <a:spLocks noGrp="1"/>
          </p:cNvSpPr>
          <p:nvPr>
            <p:ph type="dt" sz="half" idx="19"/>
          </p:nvPr>
        </p:nvSpPr>
        <p:spPr/>
        <p:txBody>
          <a:bodyPr/>
          <a:lstStyle/>
          <a:p>
            <a:fld id="{7DE41670-2F73-47F9-A710-A17816EBB155}"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p:txBody>
          <a:bodyPr/>
          <a:lstStyle/>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8113"/>
            <a:ext cx="9144000" cy="658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976234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SW-C</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150</a:t>
            </a:fld>
            <a:endParaRPr lang="it-IT"/>
          </a:p>
        </p:txBody>
      </p:sp>
      <p:sp>
        <p:nvSpPr>
          <p:cNvPr id="4" name="Date Placeholder 3"/>
          <p:cNvSpPr>
            <a:spLocks noGrp="1"/>
          </p:cNvSpPr>
          <p:nvPr>
            <p:ph type="dt" sz="half" idx="19"/>
          </p:nvPr>
        </p:nvSpPr>
        <p:spPr/>
        <p:txBody>
          <a:bodyPr/>
          <a:lstStyle/>
          <a:p>
            <a:fld id="{A3FF9949-C7D0-4CF0-A462-5C6D6E8F4F4B}"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60286" y="838200"/>
            <a:ext cx="8045200" cy="5270500"/>
          </a:xfrm>
        </p:spPr>
        <p:txBody>
          <a:bodyPr/>
          <a:lstStyle/>
          <a:p>
            <a:r>
              <a:rPr lang="en-US" dirty="0" smtClean="0"/>
              <a:t>Create PIM</a:t>
            </a:r>
          </a:p>
          <a:p>
            <a:pPr lvl="1"/>
            <a:r>
              <a:rPr lang="en-US" dirty="0" smtClean="0"/>
              <a:t>Double click Internal Behavior element</a:t>
            </a:r>
          </a:p>
          <a:p>
            <a:pPr lvl="1"/>
            <a:r>
              <a:rPr lang="en-US" dirty="0" smtClean="0"/>
              <a:t>Select Per Instance Memory Tab</a:t>
            </a:r>
          </a:p>
          <a:p>
            <a:pPr lvl="1"/>
            <a:r>
              <a:rPr lang="en-US" dirty="0" smtClean="0"/>
              <a:t>Click New to create new PIM</a:t>
            </a:r>
          </a:p>
          <a:p>
            <a:pPr lvl="1"/>
            <a:endParaRPr lang="en-US" dirty="0"/>
          </a:p>
        </p:txBody>
      </p:sp>
      <p:pic>
        <p:nvPicPr>
          <p:cNvPr id="583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1036" y="2057400"/>
            <a:ext cx="6743700" cy="438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9976136"/>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SW-C</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151</a:t>
            </a:fld>
            <a:endParaRPr lang="it-IT"/>
          </a:p>
        </p:txBody>
      </p:sp>
      <p:sp>
        <p:nvSpPr>
          <p:cNvPr id="4" name="Date Placeholder 3"/>
          <p:cNvSpPr>
            <a:spLocks noGrp="1"/>
          </p:cNvSpPr>
          <p:nvPr>
            <p:ph type="dt" sz="half" idx="19"/>
          </p:nvPr>
        </p:nvSpPr>
        <p:spPr/>
        <p:txBody>
          <a:bodyPr/>
          <a:lstStyle/>
          <a:p>
            <a:fld id="{520A35FF-9BC4-45BE-B3A8-0814B1A1C262}"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40000" y="838200"/>
            <a:ext cx="8045200" cy="5346700"/>
          </a:xfrm>
        </p:spPr>
        <p:txBody>
          <a:bodyPr/>
          <a:lstStyle/>
          <a:p>
            <a:r>
              <a:rPr lang="en-US" dirty="0"/>
              <a:t>Create </a:t>
            </a:r>
            <a:r>
              <a:rPr lang="en-US" dirty="0" smtClean="0"/>
              <a:t>PIM</a:t>
            </a:r>
          </a:p>
          <a:p>
            <a:pPr lvl="1"/>
            <a:r>
              <a:rPr lang="en-US" dirty="0" smtClean="0"/>
              <a:t>Create new short name</a:t>
            </a:r>
          </a:p>
          <a:p>
            <a:pPr lvl="1"/>
            <a:r>
              <a:rPr lang="en-US" dirty="0" smtClean="0"/>
              <a:t>Update description</a:t>
            </a:r>
          </a:p>
          <a:p>
            <a:pPr lvl="1"/>
            <a:r>
              <a:rPr lang="en-US" dirty="0" smtClean="0"/>
              <a:t>Select ADT/IDT for PIM</a:t>
            </a:r>
          </a:p>
          <a:p>
            <a:pPr lvl="1"/>
            <a:r>
              <a:rPr lang="en-US" dirty="0" smtClean="0"/>
              <a:t>Update Init Value based on the ADT/IDT type (Scalar, Array or record)</a:t>
            </a:r>
            <a:endParaRPr lang="en-US" dirty="0"/>
          </a:p>
          <a:p>
            <a:endParaRPr lang="en-US" dirty="0"/>
          </a:p>
        </p:txBody>
      </p:sp>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2362200"/>
            <a:ext cx="6743700" cy="438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4764980"/>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SW-C</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152</a:t>
            </a:fld>
            <a:endParaRPr lang="it-IT"/>
          </a:p>
        </p:txBody>
      </p:sp>
      <p:sp>
        <p:nvSpPr>
          <p:cNvPr id="4" name="Date Placeholder 3"/>
          <p:cNvSpPr>
            <a:spLocks noGrp="1"/>
          </p:cNvSpPr>
          <p:nvPr>
            <p:ph type="dt" sz="half" idx="19"/>
          </p:nvPr>
        </p:nvSpPr>
        <p:spPr/>
        <p:txBody>
          <a:bodyPr/>
          <a:lstStyle/>
          <a:p>
            <a:fld id="{495107E6-93D5-43C6-A3EE-BE987164D38A}"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40000" y="762000"/>
            <a:ext cx="8045200" cy="5270500"/>
          </a:xfrm>
        </p:spPr>
        <p:txBody>
          <a:bodyPr/>
          <a:lstStyle/>
          <a:p>
            <a:r>
              <a:rPr lang="en-US" dirty="0" smtClean="0"/>
              <a:t>Create Static memory</a:t>
            </a:r>
          </a:p>
          <a:p>
            <a:pPr lvl="1"/>
            <a:r>
              <a:rPr lang="en-US" dirty="0" smtClean="0"/>
              <a:t>Double click Internal Behavior element</a:t>
            </a:r>
          </a:p>
          <a:p>
            <a:pPr lvl="1"/>
            <a:r>
              <a:rPr lang="en-US" dirty="0" smtClean="0"/>
              <a:t>Select “Advanced” Tab</a:t>
            </a:r>
          </a:p>
          <a:p>
            <a:pPr lvl="1"/>
            <a:r>
              <a:rPr lang="en-US" dirty="0" smtClean="0"/>
              <a:t>Click New to create new Static Memory</a:t>
            </a:r>
          </a:p>
          <a:p>
            <a:pPr lvl="1"/>
            <a:endParaRPr lang="en-US" dirty="0"/>
          </a:p>
        </p:txBody>
      </p:sp>
      <p:pic>
        <p:nvPicPr>
          <p:cNvPr id="266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4038" y="1981200"/>
            <a:ext cx="5495925" cy="4476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51630823"/>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SW-C</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153</a:t>
            </a:fld>
            <a:endParaRPr lang="it-IT"/>
          </a:p>
        </p:txBody>
      </p:sp>
      <p:sp>
        <p:nvSpPr>
          <p:cNvPr id="4" name="Date Placeholder 3"/>
          <p:cNvSpPr>
            <a:spLocks noGrp="1"/>
          </p:cNvSpPr>
          <p:nvPr>
            <p:ph type="dt" sz="half" idx="19"/>
          </p:nvPr>
        </p:nvSpPr>
        <p:spPr/>
        <p:txBody>
          <a:bodyPr/>
          <a:lstStyle/>
          <a:p>
            <a:fld id="{7E4E4C8D-9A71-468D-ABFA-69E930163CDF}"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40000" y="685800"/>
            <a:ext cx="8045200" cy="5499100"/>
          </a:xfrm>
        </p:spPr>
        <p:txBody>
          <a:bodyPr>
            <a:normAutofit lnSpcReduction="10000"/>
          </a:bodyPr>
          <a:lstStyle/>
          <a:p>
            <a:r>
              <a:rPr lang="en-US" dirty="0"/>
              <a:t>Create </a:t>
            </a:r>
            <a:r>
              <a:rPr lang="en-US" dirty="0" smtClean="0"/>
              <a:t>Static Memory</a:t>
            </a:r>
          </a:p>
          <a:p>
            <a:pPr lvl="1"/>
            <a:r>
              <a:rPr lang="en-US" dirty="0" smtClean="0"/>
              <a:t>Create new short name</a:t>
            </a:r>
          </a:p>
          <a:p>
            <a:pPr lvl="1"/>
            <a:r>
              <a:rPr lang="en-US" dirty="0" smtClean="0"/>
              <a:t>Update description</a:t>
            </a:r>
          </a:p>
          <a:p>
            <a:pPr lvl="1"/>
            <a:r>
              <a:rPr lang="en-US" dirty="0" smtClean="0"/>
              <a:t>Select ADT/IDT for </a:t>
            </a:r>
            <a:r>
              <a:rPr lang="en-US" dirty="0"/>
              <a:t> </a:t>
            </a:r>
            <a:r>
              <a:rPr lang="en-US" dirty="0" smtClean="0"/>
              <a:t>Static Memory</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smtClean="0"/>
          </a:p>
          <a:p>
            <a:pPr lvl="1"/>
            <a:r>
              <a:rPr lang="en-US" dirty="0" smtClean="0"/>
              <a:t>Is SWC is instantiated more than once, static memory can’t be used.</a:t>
            </a:r>
          </a:p>
          <a:p>
            <a:pPr lvl="1"/>
            <a:endParaRPr lang="en-US" dirty="0" smtClean="0"/>
          </a:p>
        </p:txBody>
      </p:sp>
      <p:pic>
        <p:nvPicPr>
          <p:cNvPr id="747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6096000"/>
            <a:ext cx="6038850" cy="22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4038" y="1768719"/>
            <a:ext cx="5495925" cy="40224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1157231"/>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SW-C</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154</a:t>
            </a:fld>
            <a:endParaRPr lang="it-IT"/>
          </a:p>
        </p:txBody>
      </p:sp>
      <p:sp>
        <p:nvSpPr>
          <p:cNvPr id="4" name="Date Placeholder 3"/>
          <p:cNvSpPr>
            <a:spLocks noGrp="1"/>
          </p:cNvSpPr>
          <p:nvPr>
            <p:ph type="dt" sz="half" idx="19"/>
          </p:nvPr>
        </p:nvSpPr>
        <p:spPr/>
        <p:txBody>
          <a:bodyPr/>
          <a:lstStyle/>
          <a:p>
            <a:fld id="{E84CE132-D41E-487C-BB11-5C88F708434E}"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40000" y="838200"/>
            <a:ext cx="8045200" cy="5346700"/>
          </a:xfrm>
        </p:spPr>
        <p:txBody>
          <a:bodyPr/>
          <a:lstStyle/>
          <a:p>
            <a:r>
              <a:rPr lang="en-US" dirty="0" smtClean="0"/>
              <a:t>Create RTE Event</a:t>
            </a:r>
          </a:p>
          <a:p>
            <a:pPr lvl="1"/>
            <a:r>
              <a:rPr lang="en-US" dirty="0" smtClean="0"/>
              <a:t>Double click Internal Behavior element</a:t>
            </a:r>
          </a:p>
          <a:p>
            <a:pPr lvl="1"/>
            <a:r>
              <a:rPr lang="en-US" dirty="0" smtClean="0"/>
              <a:t>Select RTE Events Tab</a:t>
            </a:r>
          </a:p>
          <a:p>
            <a:pPr lvl="1"/>
            <a:r>
              <a:rPr lang="en-US" dirty="0" smtClean="0"/>
              <a:t>Select type of Event required</a:t>
            </a:r>
          </a:p>
          <a:p>
            <a:pPr lvl="1"/>
            <a:r>
              <a:rPr lang="en-US" dirty="0" smtClean="0"/>
              <a:t>Click New</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r>
              <a:rPr lang="en-US" dirty="0" smtClean="0"/>
              <a:t>Name RTE event as per the SAG rule: </a:t>
            </a:r>
            <a:r>
              <a:rPr lang="en-US" dirty="0"/>
              <a:t>SAG_R40_PC_M</a:t>
            </a:r>
          </a:p>
          <a:p>
            <a:pPr lvl="1"/>
            <a:endParaRPr lang="en-US" dirty="0"/>
          </a:p>
        </p:txBody>
      </p:sp>
      <p:pic>
        <p:nvPicPr>
          <p:cNvPr id="573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1" y="2362200"/>
            <a:ext cx="4343400" cy="3085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3734344"/>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SW-C</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155</a:t>
            </a:fld>
            <a:endParaRPr lang="it-IT"/>
          </a:p>
        </p:txBody>
      </p:sp>
      <p:sp>
        <p:nvSpPr>
          <p:cNvPr id="4" name="Date Placeholder 3"/>
          <p:cNvSpPr>
            <a:spLocks noGrp="1"/>
          </p:cNvSpPr>
          <p:nvPr>
            <p:ph type="dt" sz="half" idx="19"/>
          </p:nvPr>
        </p:nvSpPr>
        <p:spPr/>
        <p:txBody>
          <a:bodyPr/>
          <a:lstStyle/>
          <a:p>
            <a:fld id="{3A3EB847-5F0B-457B-9C8A-5AFFE77D81B7}"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40000" y="762000"/>
            <a:ext cx="8045200" cy="5422900"/>
          </a:xfrm>
        </p:spPr>
        <p:txBody>
          <a:bodyPr/>
          <a:lstStyle/>
          <a:p>
            <a:r>
              <a:rPr lang="en-US" dirty="0" smtClean="0"/>
              <a:t>Create RTE Event</a:t>
            </a:r>
          </a:p>
          <a:p>
            <a:pPr lvl="1"/>
            <a:r>
              <a:rPr lang="en-US" dirty="0" smtClean="0"/>
              <a:t>Double click RTE event</a:t>
            </a:r>
          </a:p>
          <a:p>
            <a:pPr lvl="1"/>
            <a:r>
              <a:rPr lang="en-US" dirty="0" smtClean="0"/>
              <a:t>Perform following</a:t>
            </a:r>
          </a:p>
          <a:p>
            <a:pPr lvl="2"/>
            <a:r>
              <a:rPr lang="en-US" dirty="0" smtClean="0"/>
              <a:t>Update shortname</a:t>
            </a:r>
          </a:p>
          <a:p>
            <a:pPr lvl="2"/>
            <a:r>
              <a:rPr lang="en-US" dirty="0" smtClean="0"/>
              <a:t>Update period</a:t>
            </a:r>
          </a:p>
          <a:p>
            <a:pPr lvl="2"/>
            <a:r>
              <a:rPr lang="en-US" dirty="0" smtClean="0"/>
              <a:t>Select runnable which need the RTE event</a:t>
            </a:r>
          </a:p>
          <a:p>
            <a:pPr lvl="2"/>
            <a:endParaRPr lang="en-US" dirty="0" smtClean="0"/>
          </a:p>
          <a:p>
            <a:pPr lvl="1"/>
            <a:endParaRPr lang="en-US" dirty="0" smtClean="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5089" y="2438400"/>
            <a:ext cx="6962775"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8298606"/>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SW-C</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156</a:t>
            </a:fld>
            <a:endParaRPr lang="it-IT"/>
          </a:p>
        </p:txBody>
      </p:sp>
      <p:sp>
        <p:nvSpPr>
          <p:cNvPr id="4" name="Date Placeholder 3"/>
          <p:cNvSpPr>
            <a:spLocks noGrp="1"/>
          </p:cNvSpPr>
          <p:nvPr>
            <p:ph type="dt" sz="half" idx="19"/>
          </p:nvPr>
        </p:nvSpPr>
        <p:spPr/>
        <p:txBody>
          <a:bodyPr/>
          <a:lstStyle/>
          <a:p>
            <a:fld id="{1335063A-B396-454B-B947-E654549E4DEB}"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40000" y="762000"/>
            <a:ext cx="8045200" cy="5422900"/>
          </a:xfrm>
        </p:spPr>
        <p:txBody>
          <a:bodyPr/>
          <a:lstStyle/>
          <a:p>
            <a:r>
              <a:rPr lang="en-US" dirty="0" smtClean="0"/>
              <a:t>Mode Disabling Dependency</a:t>
            </a:r>
          </a:p>
          <a:p>
            <a:pPr lvl="1"/>
            <a:r>
              <a:rPr lang="en-US" dirty="0" smtClean="0"/>
              <a:t>For Timing event click on Mode Disabling Dependencies tab</a:t>
            </a:r>
          </a:p>
          <a:p>
            <a:pPr lvl="1"/>
            <a:r>
              <a:rPr lang="en-US" dirty="0" smtClean="0"/>
              <a:t>Select modes where assigned runnable shall NOT be executing.</a:t>
            </a:r>
          </a:p>
          <a:p>
            <a:pPr lvl="2"/>
            <a:endParaRPr lang="en-US" dirty="0" smtClean="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marL="457200" lvl="1" indent="0">
              <a:buNone/>
            </a:pPr>
            <a:r>
              <a:rPr lang="en-US" dirty="0" smtClean="0">
                <a:solidFill>
                  <a:srgbClr val="FF0000"/>
                </a:solidFill>
              </a:rPr>
              <a:t>*Note: All timing events shall be disabled in SHUTDOWN mode.</a:t>
            </a:r>
          </a:p>
        </p:txBody>
      </p:sp>
      <p:pic>
        <p:nvPicPr>
          <p:cNvPr id="368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106" y="1676400"/>
            <a:ext cx="6267450" cy="3952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134292"/>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SW-C</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157</a:t>
            </a:fld>
            <a:endParaRPr lang="it-IT"/>
          </a:p>
        </p:txBody>
      </p:sp>
      <p:sp>
        <p:nvSpPr>
          <p:cNvPr id="4" name="Date Placeholder 3"/>
          <p:cNvSpPr>
            <a:spLocks noGrp="1"/>
          </p:cNvSpPr>
          <p:nvPr>
            <p:ph type="dt" sz="half" idx="19"/>
          </p:nvPr>
        </p:nvSpPr>
        <p:spPr/>
        <p:txBody>
          <a:bodyPr/>
          <a:lstStyle/>
          <a:p>
            <a:fld id="{6E0109C3-4A69-4523-B215-30FAE00CC035}" type="datetime4">
              <a:rPr lang="en-US" smtClean="0"/>
              <a:t>June 22, 2016</a:t>
            </a:fld>
            <a:endParaRPr lang="it-IT" dirty="0"/>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40000" y="762000"/>
            <a:ext cx="8045200" cy="5422900"/>
          </a:xfrm>
        </p:spPr>
        <p:txBody>
          <a:bodyPr/>
          <a:lstStyle/>
          <a:p>
            <a:r>
              <a:rPr lang="en-US" dirty="0" smtClean="0"/>
              <a:t>Mode Switch Event</a:t>
            </a:r>
          </a:p>
          <a:p>
            <a:pPr lvl="1"/>
            <a:r>
              <a:rPr lang="en-US" dirty="0"/>
              <a:t>Double click Internal Behavior </a:t>
            </a:r>
            <a:r>
              <a:rPr lang="en-US" dirty="0" smtClean="0"/>
              <a:t>element and Select </a:t>
            </a:r>
            <a:r>
              <a:rPr lang="en-US" dirty="0"/>
              <a:t>RTE Events Tab</a:t>
            </a:r>
          </a:p>
          <a:p>
            <a:pPr lvl="1"/>
            <a:r>
              <a:rPr lang="en-US" dirty="0"/>
              <a:t>Select type of Event </a:t>
            </a:r>
            <a:r>
              <a:rPr lang="en-US" dirty="0" smtClean="0"/>
              <a:t>required, Click New</a:t>
            </a:r>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marL="457200" lvl="1" indent="0">
              <a:buNone/>
            </a:pPr>
            <a:endParaRPr lang="en-US" dirty="0"/>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676400"/>
            <a:ext cx="6300788" cy="47837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2413923"/>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SW-C</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158</a:t>
            </a:fld>
            <a:endParaRPr lang="it-IT"/>
          </a:p>
        </p:txBody>
      </p:sp>
      <p:sp>
        <p:nvSpPr>
          <p:cNvPr id="4" name="Date Placeholder 3"/>
          <p:cNvSpPr>
            <a:spLocks noGrp="1"/>
          </p:cNvSpPr>
          <p:nvPr>
            <p:ph type="dt" sz="half" idx="19"/>
          </p:nvPr>
        </p:nvSpPr>
        <p:spPr/>
        <p:txBody>
          <a:bodyPr/>
          <a:lstStyle/>
          <a:p>
            <a:fld id="{099FD0ED-8678-4E59-8827-28232CD6C3D6}" type="datetime4">
              <a:rPr lang="en-US" smtClean="0"/>
              <a:t>June 22, 2016</a:t>
            </a:fld>
            <a:endParaRPr lang="it-IT" dirty="0"/>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40000" y="762000"/>
            <a:ext cx="8045200" cy="5422900"/>
          </a:xfrm>
        </p:spPr>
        <p:txBody>
          <a:bodyPr/>
          <a:lstStyle/>
          <a:p>
            <a:r>
              <a:rPr lang="en-US" dirty="0" smtClean="0"/>
              <a:t>Mode Switch Event</a:t>
            </a:r>
          </a:p>
          <a:p>
            <a:pPr lvl="1"/>
            <a:r>
              <a:rPr lang="en-US" dirty="0"/>
              <a:t>Double click RTE event</a:t>
            </a:r>
          </a:p>
          <a:p>
            <a:pPr lvl="1"/>
            <a:r>
              <a:rPr lang="en-US" dirty="0"/>
              <a:t>Perform following</a:t>
            </a:r>
          </a:p>
          <a:p>
            <a:pPr lvl="2"/>
            <a:r>
              <a:rPr lang="en-US" dirty="0"/>
              <a:t>Create </a:t>
            </a:r>
            <a:r>
              <a:rPr lang="en-US" dirty="0" smtClean="0"/>
              <a:t>shortname</a:t>
            </a:r>
            <a:endParaRPr lang="en-US" dirty="0"/>
          </a:p>
          <a:p>
            <a:pPr lvl="2"/>
            <a:r>
              <a:rPr lang="en-US" dirty="0"/>
              <a:t>Select runnable which need the RTE </a:t>
            </a:r>
            <a:r>
              <a:rPr lang="en-US" dirty="0" smtClean="0"/>
              <a:t>event</a:t>
            </a:r>
          </a:p>
          <a:p>
            <a:pPr lvl="2"/>
            <a:r>
              <a:rPr lang="en-US" dirty="0" smtClean="0"/>
              <a:t>Select Exited mode and Entered mode to create Mode transition event </a:t>
            </a:r>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marL="457200" lvl="1" indent="0">
              <a:buNone/>
            </a:pP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9316" y="2438400"/>
            <a:ext cx="615315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7662333"/>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SW-C</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159</a:t>
            </a:fld>
            <a:endParaRPr lang="it-IT"/>
          </a:p>
        </p:txBody>
      </p:sp>
      <p:sp>
        <p:nvSpPr>
          <p:cNvPr id="4" name="Date Placeholder 3"/>
          <p:cNvSpPr>
            <a:spLocks noGrp="1"/>
          </p:cNvSpPr>
          <p:nvPr>
            <p:ph type="dt" sz="half" idx="19"/>
          </p:nvPr>
        </p:nvSpPr>
        <p:spPr/>
        <p:txBody>
          <a:bodyPr/>
          <a:lstStyle/>
          <a:p>
            <a:fld id="{2C3EFD3D-CDB0-4866-9B59-E4A338FC3033}"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40000" y="762000"/>
            <a:ext cx="8045200" cy="4924900"/>
          </a:xfrm>
        </p:spPr>
        <p:txBody>
          <a:bodyPr>
            <a:normAutofit/>
          </a:bodyPr>
          <a:lstStyle/>
          <a:p>
            <a:r>
              <a:rPr lang="en-US" dirty="0" smtClean="0"/>
              <a:t>Modeling </a:t>
            </a:r>
            <a:r>
              <a:rPr lang="en-US" dirty="0"/>
              <a:t>Server Operation</a:t>
            </a:r>
          </a:p>
          <a:p>
            <a:pPr lvl="1"/>
            <a:r>
              <a:rPr lang="en-US" dirty="0" smtClean="0"/>
              <a:t>Create “Provided” CS Port interface in the Server component as </a:t>
            </a:r>
          </a:p>
          <a:p>
            <a:pPr lvl="1"/>
            <a:endParaRPr lang="en-US" dirty="0"/>
          </a:p>
          <a:p>
            <a:pPr lvl="1"/>
            <a:endParaRPr lang="en-US" dirty="0" smtClean="0"/>
          </a:p>
          <a:p>
            <a:pPr lvl="1"/>
            <a:endParaRPr lang="en-US" dirty="0"/>
          </a:p>
          <a:p>
            <a:pPr marL="457200" lvl="1" indent="0">
              <a:buNone/>
            </a:pPr>
            <a:endParaRPr lang="en-US" dirty="0" smtClean="0"/>
          </a:p>
          <a:p>
            <a:pPr lvl="1"/>
            <a:r>
              <a:rPr lang="en-US" dirty="0" smtClean="0"/>
              <a:t>Create Operation runnable</a:t>
            </a:r>
          </a:p>
          <a:p>
            <a:pPr lvl="2"/>
            <a:r>
              <a:rPr lang="en-US" dirty="0" smtClean="0"/>
              <a:t>Right </a:t>
            </a:r>
            <a:r>
              <a:rPr lang="en-US" dirty="0"/>
              <a:t>click on the </a:t>
            </a:r>
            <a:r>
              <a:rPr lang="en-US" dirty="0" smtClean="0"/>
              <a:t>IB&lt;SWC Name&gt; element </a:t>
            </a:r>
            <a:endParaRPr lang="en-US" dirty="0"/>
          </a:p>
          <a:p>
            <a:pPr lvl="2"/>
            <a:r>
              <a:rPr lang="en-US" dirty="0"/>
              <a:t>In the context menu, select  </a:t>
            </a:r>
            <a:r>
              <a:rPr lang="en-US" b="1" dirty="0" smtClean="0"/>
              <a:t>Runnable Entity</a:t>
            </a:r>
            <a:r>
              <a:rPr lang="en-US" dirty="0" smtClean="0"/>
              <a:t> </a:t>
            </a:r>
            <a:r>
              <a:rPr lang="en-US" dirty="0"/>
              <a:t>element as shown </a:t>
            </a:r>
            <a:r>
              <a:rPr lang="en-US" dirty="0" smtClean="0"/>
              <a:t>below</a:t>
            </a:r>
          </a:p>
          <a:p>
            <a:pPr lvl="1"/>
            <a:endParaRPr lang="en-US" dirty="0"/>
          </a:p>
          <a:p>
            <a:pPr lvl="1"/>
            <a:endParaRPr lang="en-US" dirty="0" smtClean="0"/>
          </a:p>
          <a:p>
            <a:pPr lvl="1"/>
            <a:endParaRPr lang="en-US" dirty="0"/>
          </a:p>
          <a:p>
            <a:pPr lvl="1"/>
            <a:endParaRPr lang="en-US" dirty="0" smtClean="0"/>
          </a:p>
          <a:p>
            <a:pPr marL="457200" lvl="1" indent="0">
              <a:buNone/>
            </a:pPr>
            <a:endParaRPr lang="en-US" dirty="0" smtClean="0"/>
          </a:p>
          <a:p>
            <a:pPr lvl="2"/>
            <a:r>
              <a:rPr lang="en-US" dirty="0" smtClean="0"/>
              <a:t>Name of Server Runnable Operation shall have same name as provider operation.</a:t>
            </a:r>
            <a:endParaRPr lang="en-US" dirty="0"/>
          </a:p>
          <a:p>
            <a:pPr lvl="1"/>
            <a:endParaRPr lang="en-US" dirty="0"/>
          </a:p>
          <a:p>
            <a:pPr lvl="1"/>
            <a:endParaRPr lang="en-US" dirty="0"/>
          </a:p>
          <a:p>
            <a:endParaRPr lang="en-US" dirty="0"/>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371600"/>
            <a:ext cx="2667000" cy="933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3287" y="3581400"/>
            <a:ext cx="2257425"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771880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AUTOSAR Layered Architecture</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57239"/>
            <a:ext cx="9107791" cy="5033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p:cNvSpPr>
            <a:spLocks noGrp="1"/>
          </p:cNvSpPr>
          <p:nvPr>
            <p:ph type="dt" sz="half" idx="19"/>
          </p:nvPr>
        </p:nvSpPr>
        <p:spPr/>
        <p:txBody>
          <a:bodyPr/>
          <a:lstStyle/>
          <a:p>
            <a:fld id="{F742F21E-1BB1-492C-B0F8-1B2E5D329D05}" type="datetime4">
              <a:rPr lang="en-US" smtClean="0"/>
              <a:t>June 22, 2016</a:t>
            </a:fld>
            <a:endParaRPr lang="it-IT" dirty="0"/>
          </a:p>
        </p:txBody>
      </p:sp>
    </p:spTree>
    <p:extLst>
      <p:ext uri="{BB962C8B-B14F-4D97-AF65-F5344CB8AC3E}">
        <p14:creationId xmlns:p14="http://schemas.microsoft.com/office/powerpoint/2010/main" val="89545675"/>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SW-C</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160</a:t>
            </a:fld>
            <a:endParaRPr lang="it-IT"/>
          </a:p>
        </p:txBody>
      </p:sp>
      <p:sp>
        <p:nvSpPr>
          <p:cNvPr id="4" name="Date Placeholder 3"/>
          <p:cNvSpPr>
            <a:spLocks noGrp="1"/>
          </p:cNvSpPr>
          <p:nvPr>
            <p:ph type="dt" sz="half" idx="19"/>
          </p:nvPr>
        </p:nvSpPr>
        <p:spPr/>
        <p:txBody>
          <a:bodyPr/>
          <a:lstStyle/>
          <a:p>
            <a:fld id="{0822E540-690D-456E-B1C4-4A11E0D12B33}"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40000" y="838200"/>
            <a:ext cx="8045200" cy="5346700"/>
          </a:xfrm>
        </p:spPr>
        <p:txBody>
          <a:bodyPr/>
          <a:lstStyle/>
          <a:p>
            <a:r>
              <a:rPr lang="en-US" dirty="0" smtClean="0"/>
              <a:t>Create RTE Operation invoked Event</a:t>
            </a:r>
          </a:p>
          <a:p>
            <a:pPr lvl="1"/>
            <a:r>
              <a:rPr lang="en-US" dirty="0"/>
              <a:t>Double click Internal Behavior element</a:t>
            </a:r>
          </a:p>
          <a:p>
            <a:pPr lvl="1"/>
            <a:r>
              <a:rPr lang="en-US" dirty="0"/>
              <a:t>Select </a:t>
            </a:r>
            <a:r>
              <a:rPr lang="en-US" dirty="0" smtClean="0"/>
              <a:t>RTE Events </a:t>
            </a:r>
            <a:r>
              <a:rPr lang="en-US" dirty="0"/>
              <a:t>Tab</a:t>
            </a:r>
          </a:p>
          <a:p>
            <a:pPr lvl="1"/>
            <a:r>
              <a:rPr lang="en-US" dirty="0" smtClean="0"/>
              <a:t>Select “Operation Invoked” Event</a:t>
            </a:r>
          </a:p>
          <a:p>
            <a:pPr lvl="1"/>
            <a:r>
              <a:rPr lang="en-US" dirty="0" smtClean="0"/>
              <a:t>Click New</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r>
              <a:rPr lang="en-US" dirty="0" smtClean="0"/>
              <a:t>Name RTE event as per the SAG rule: </a:t>
            </a:r>
            <a:r>
              <a:rPr lang="en-US" dirty="0"/>
              <a:t>SAG_R40_PC_M</a:t>
            </a:r>
          </a:p>
          <a:p>
            <a:pPr lvl="1"/>
            <a:endParaRPr lang="en-US" dirty="0"/>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514600"/>
            <a:ext cx="8201025" cy="218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28302926"/>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SW-C</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161</a:t>
            </a:fld>
            <a:endParaRPr lang="it-IT"/>
          </a:p>
        </p:txBody>
      </p:sp>
      <p:sp>
        <p:nvSpPr>
          <p:cNvPr id="4" name="Date Placeholder 3"/>
          <p:cNvSpPr>
            <a:spLocks noGrp="1"/>
          </p:cNvSpPr>
          <p:nvPr>
            <p:ph type="dt" sz="half" idx="19"/>
          </p:nvPr>
        </p:nvSpPr>
        <p:spPr/>
        <p:txBody>
          <a:bodyPr/>
          <a:lstStyle/>
          <a:p>
            <a:fld id="{442DBDB3-1B90-4659-AB7B-022C990FEA84}"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40000" y="838200"/>
            <a:ext cx="8045200" cy="5346700"/>
          </a:xfrm>
        </p:spPr>
        <p:txBody>
          <a:bodyPr/>
          <a:lstStyle/>
          <a:p>
            <a:r>
              <a:rPr lang="en-US" dirty="0" smtClean="0"/>
              <a:t>Associate RTE Operation invoked Event with Runnable</a:t>
            </a:r>
          </a:p>
          <a:p>
            <a:pPr lvl="1"/>
            <a:r>
              <a:rPr lang="en-US" dirty="0"/>
              <a:t>Double click </a:t>
            </a:r>
            <a:r>
              <a:rPr lang="en-US" dirty="0" smtClean="0"/>
              <a:t>“Operation invoked Event” </a:t>
            </a:r>
            <a:r>
              <a:rPr lang="en-US" dirty="0"/>
              <a:t>element</a:t>
            </a:r>
          </a:p>
          <a:p>
            <a:pPr lvl="1"/>
            <a:r>
              <a:rPr lang="en-US" dirty="0"/>
              <a:t>Select </a:t>
            </a:r>
            <a:r>
              <a:rPr lang="en-US" dirty="0" smtClean="0"/>
              <a:t>“Start of ref”</a:t>
            </a:r>
            <a:endParaRPr lang="en-US" dirty="0"/>
          </a:p>
          <a:p>
            <a:pPr lvl="1"/>
            <a:r>
              <a:rPr lang="en-US" dirty="0" smtClean="0"/>
              <a:t>Select “Runnable” to be associated with the event</a:t>
            </a:r>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marL="457200" lvl="1" indent="0">
              <a:buNone/>
            </a:pPr>
            <a:endParaRPr lang="en-US" dirty="0"/>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1888" y="2121144"/>
            <a:ext cx="7048500" cy="42796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29379989"/>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SW-C</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162</a:t>
            </a:fld>
            <a:endParaRPr lang="it-IT"/>
          </a:p>
        </p:txBody>
      </p:sp>
      <p:sp>
        <p:nvSpPr>
          <p:cNvPr id="4" name="Date Placeholder 3"/>
          <p:cNvSpPr>
            <a:spLocks noGrp="1"/>
          </p:cNvSpPr>
          <p:nvPr>
            <p:ph type="dt" sz="half" idx="19"/>
          </p:nvPr>
        </p:nvSpPr>
        <p:spPr/>
        <p:txBody>
          <a:bodyPr/>
          <a:lstStyle/>
          <a:p>
            <a:fld id="{C5D467F4-48E3-47D7-BC02-A708D1084924}"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40000" y="838200"/>
            <a:ext cx="8045200" cy="5346700"/>
          </a:xfrm>
        </p:spPr>
        <p:txBody>
          <a:bodyPr/>
          <a:lstStyle/>
          <a:p>
            <a:r>
              <a:rPr lang="en-US" dirty="0" smtClean="0"/>
              <a:t>Create RTE Init Event</a:t>
            </a:r>
          </a:p>
          <a:p>
            <a:pPr lvl="1"/>
            <a:r>
              <a:rPr lang="en-US" dirty="0"/>
              <a:t>Double click Internal Behavior element</a:t>
            </a:r>
          </a:p>
          <a:p>
            <a:pPr lvl="1"/>
            <a:r>
              <a:rPr lang="en-US" dirty="0"/>
              <a:t>Select </a:t>
            </a:r>
            <a:r>
              <a:rPr lang="en-US" dirty="0" smtClean="0"/>
              <a:t>“</a:t>
            </a:r>
            <a:r>
              <a:rPr lang="en-US" dirty="0"/>
              <a:t>Init </a:t>
            </a:r>
            <a:r>
              <a:rPr lang="en-US" dirty="0" smtClean="0"/>
              <a:t>Event” in RTE Events </a:t>
            </a:r>
            <a:r>
              <a:rPr lang="en-US" dirty="0"/>
              <a:t>Tab</a:t>
            </a:r>
          </a:p>
          <a:p>
            <a:pPr lvl="1"/>
            <a:r>
              <a:rPr lang="en-US" dirty="0" smtClean="0"/>
              <a:t>Select Click New</a:t>
            </a:r>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smtClean="0"/>
          </a:p>
          <a:p>
            <a:pPr lvl="1"/>
            <a:endParaRPr lang="en-US" dirty="0"/>
          </a:p>
          <a:p>
            <a:pPr lvl="1"/>
            <a:endParaRPr lang="en-US" dirty="0"/>
          </a:p>
          <a:p>
            <a:pPr lvl="1"/>
            <a:r>
              <a:rPr lang="en-US" dirty="0" smtClean="0"/>
              <a:t>Name RTE event as per the SAG rule: </a:t>
            </a:r>
            <a:r>
              <a:rPr lang="en-US" dirty="0"/>
              <a:t>SAG_R40_PC_M</a:t>
            </a:r>
          </a:p>
          <a:p>
            <a:pPr lvl="1"/>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836" y="2057400"/>
            <a:ext cx="69723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66995412"/>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SW-C</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163</a:t>
            </a:fld>
            <a:endParaRPr lang="it-IT"/>
          </a:p>
        </p:txBody>
      </p:sp>
      <p:sp>
        <p:nvSpPr>
          <p:cNvPr id="4" name="Date Placeholder 3"/>
          <p:cNvSpPr>
            <a:spLocks noGrp="1"/>
          </p:cNvSpPr>
          <p:nvPr>
            <p:ph type="dt" sz="half" idx="19"/>
          </p:nvPr>
        </p:nvSpPr>
        <p:spPr/>
        <p:txBody>
          <a:bodyPr/>
          <a:lstStyle/>
          <a:p>
            <a:fld id="{4293133B-0010-4949-829D-5865AC5C682D}"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40000" y="838200"/>
            <a:ext cx="8045200" cy="5346700"/>
          </a:xfrm>
        </p:spPr>
        <p:txBody>
          <a:bodyPr/>
          <a:lstStyle/>
          <a:p>
            <a:r>
              <a:rPr lang="en-US" dirty="0" smtClean="0"/>
              <a:t>Associate RTE Init Event with Runnable</a:t>
            </a:r>
          </a:p>
          <a:p>
            <a:pPr lvl="1"/>
            <a:r>
              <a:rPr lang="en-US" dirty="0" smtClean="0"/>
              <a:t>Select  Start on event ref.</a:t>
            </a:r>
          </a:p>
          <a:p>
            <a:pPr lvl="1"/>
            <a:endParaRPr lang="en-US" dirty="0"/>
          </a:p>
          <a:p>
            <a:pPr lvl="1"/>
            <a:endParaRPr lang="en-US" dirty="0" smtClean="0"/>
          </a:p>
          <a:p>
            <a:pPr lvl="1"/>
            <a:endParaRPr lang="en-US" dirty="0"/>
          </a:p>
          <a:p>
            <a:pPr lvl="1"/>
            <a:endParaRPr lang="en-US" dirty="0" smtClean="0"/>
          </a:p>
          <a:p>
            <a:pPr lvl="1"/>
            <a:endParaRPr lang="en-US" dirty="0"/>
          </a:p>
          <a:p>
            <a:pPr marL="457200" lvl="1" indent="0">
              <a:buNone/>
            </a:pPr>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2806" y="1600200"/>
            <a:ext cx="6286500" cy="420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78792282"/>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SW-C</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164</a:t>
            </a:fld>
            <a:endParaRPr lang="it-IT"/>
          </a:p>
        </p:txBody>
      </p:sp>
      <p:sp>
        <p:nvSpPr>
          <p:cNvPr id="4" name="Date Placeholder 3"/>
          <p:cNvSpPr>
            <a:spLocks noGrp="1"/>
          </p:cNvSpPr>
          <p:nvPr>
            <p:ph type="dt" sz="half" idx="19"/>
          </p:nvPr>
        </p:nvSpPr>
        <p:spPr/>
        <p:txBody>
          <a:bodyPr/>
          <a:lstStyle/>
          <a:p>
            <a:fld id="{E3DB4FB3-FE5C-44BA-B806-A900E387BF65}"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40000" y="838200"/>
            <a:ext cx="8045200" cy="5346700"/>
          </a:xfrm>
        </p:spPr>
        <p:txBody>
          <a:bodyPr/>
          <a:lstStyle/>
          <a:p>
            <a:r>
              <a:rPr lang="en-US" dirty="0" smtClean="0"/>
              <a:t>Create RTE Data Receive Event</a:t>
            </a:r>
          </a:p>
          <a:p>
            <a:pPr lvl="1"/>
            <a:r>
              <a:rPr lang="en-US" dirty="0"/>
              <a:t>Double click Internal Behavior element</a:t>
            </a:r>
          </a:p>
          <a:p>
            <a:pPr lvl="1"/>
            <a:r>
              <a:rPr lang="en-US" dirty="0"/>
              <a:t>Select </a:t>
            </a:r>
            <a:r>
              <a:rPr lang="en-US" dirty="0" smtClean="0"/>
              <a:t>“Data Receive Event” in RTE Events </a:t>
            </a:r>
            <a:r>
              <a:rPr lang="en-US" dirty="0"/>
              <a:t>Tab</a:t>
            </a:r>
          </a:p>
          <a:p>
            <a:pPr lvl="1"/>
            <a:r>
              <a:rPr lang="en-US" dirty="0" smtClean="0"/>
              <a:t>Select Click New</a:t>
            </a:r>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smtClean="0"/>
          </a:p>
          <a:p>
            <a:pPr lvl="1"/>
            <a:endParaRPr lang="en-US" dirty="0"/>
          </a:p>
          <a:p>
            <a:pPr lvl="1"/>
            <a:endParaRPr lang="en-US" dirty="0"/>
          </a:p>
          <a:p>
            <a:pPr lvl="1"/>
            <a:r>
              <a:rPr lang="en-US" dirty="0" smtClean="0"/>
              <a:t>Name RTE event as per the SAG rule: </a:t>
            </a:r>
            <a:r>
              <a:rPr lang="en-US" dirty="0"/>
              <a:t>SAG_R40_PC_M</a:t>
            </a:r>
          </a:p>
          <a:p>
            <a:pPr lvl="1"/>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8713" y="2057400"/>
            <a:ext cx="6886575" cy="3924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4624095"/>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SW-C</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165</a:t>
            </a:fld>
            <a:endParaRPr lang="it-IT"/>
          </a:p>
        </p:txBody>
      </p:sp>
      <p:sp>
        <p:nvSpPr>
          <p:cNvPr id="4" name="Date Placeholder 3"/>
          <p:cNvSpPr>
            <a:spLocks noGrp="1"/>
          </p:cNvSpPr>
          <p:nvPr>
            <p:ph type="dt" sz="half" idx="19"/>
          </p:nvPr>
        </p:nvSpPr>
        <p:spPr/>
        <p:txBody>
          <a:bodyPr/>
          <a:lstStyle/>
          <a:p>
            <a:fld id="{29B0A9F3-6046-478C-B8E5-451B56BE8981}"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40000" y="838200"/>
            <a:ext cx="8045200" cy="5346700"/>
          </a:xfrm>
        </p:spPr>
        <p:txBody>
          <a:bodyPr/>
          <a:lstStyle/>
          <a:p>
            <a:r>
              <a:rPr lang="en-US" dirty="0" smtClean="0"/>
              <a:t>Associate RTE Init Event with Runnable</a:t>
            </a:r>
          </a:p>
          <a:p>
            <a:pPr lvl="1"/>
            <a:r>
              <a:rPr lang="en-US" dirty="0" smtClean="0"/>
              <a:t>Select  Start on event ref.</a:t>
            </a:r>
          </a:p>
          <a:p>
            <a:pPr lvl="1"/>
            <a:r>
              <a:rPr lang="en-US" dirty="0" smtClean="0"/>
              <a:t>Select Data Element on reception of which event shall be generated.</a:t>
            </a:r>
          </a:p>
          <a:p>
            <a:pPr lvl="1"/>
            <a:endParaRPr lang="en-US" dirty="0"/>
          </a:p>
          <a:p>
            <a:pPr lvl="1"/>
            <a:endParaRPr lang="en-US" dirty="0" smtClean="0"/>
          </a:p>
          <a:p>
            <a:pPr lvl="1"/>
            <a:endParaRPr lang="en-US" dirty="0"/>
          </a:p>
          <a:p>
            <a:pPr lvl="1"/>
            <a:endParaRPr lang="en-US" dirty="0" smtClean="0"/>
          </a:p>
          <a:p>
            <a:pPr lvl="1"/>
            <a:endParaRPr lang="en-US" dirty="0"/>
          </a:p>
          <a:p>
            <a:pPr marL="457200" lvl="1" indent="0">
              <a:buNone/>
            </a:pP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8172" y="1752600"/>
            <a:ext cx="5752316" cy="4872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0149374"/>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Composition</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166</a:t>
            </a:fld>
            <a:endParaRPr lang="it-IT"/>
          </a:p>
        </p:txBody>
      </p:sp>
      <p:sp>
        <p:nvSpPr>
          <p:cNvPr id="4" name="Date Placeholder 3"/>
          <p:cNvSpPr>
            <a:spLocks noGrp="1"/>
          </p:cNvSpPr>
          <p:nvPr>
            <p:ph type="dt" sz="half" idx="19"/>
          </p:nvPr>
        </p:nvSpPr>
        <p:spPr/>
        <p:txBody>
          <a:bodyPr/>
          <a:lstStyle/>
          <a:p>
            <a:fld id="{F4F61D4A-8246-4A6E-AE97-C955C4826BC6}"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49400" y="838200"/>
            <a:ext cx="8045200" cy="4924900"/>
          </a:xfrm>
        </p:spPr>
        <p:txBody>
          <a:bodyPr/>
          <a:lstStyle/>
          <a:p>
            <a:r>
              <a:rPr lang="en-US" dirty="0"/>
              <a:t>Right click on the &lt;Project Name&gt; and </a:t>
            </a:r>
            <a:r>
              <a:rPr lang="en-US" dirty="0" smtClean="0"/>
              <a:t>import FCAComposition ARXMLs.</a:t>
            </a:r>
            <a:endParaRPr lang="en-US" dirty="0"/>
          </a:p>
          <a:p>
            <a:r>
              <a:rPr lang="en-US" dirty="0"/>
              <a:t>Right click on the FCAComposition and create </a:t>
            </a:r>
            <a:r>
              <a:rPr lang="en-US" dirty="0" smtClean="0"/>
              <a:t>Composition</a:t>
            </a:r>
          </a:p>
          <a:p>
            <a:r>
              <a:rPr lang="en-US" dirty="0" smtClean="0"/>
              <a:t>Add </a:t>
            </a:r>
            <a:r>
              <a:rPr lang="en-US" dirty="0"/>
              <a:t>additional non AUTOSAR graphical details as required</a:t>
            </a:r>
          </a:p>
          <a:p>
            <a:endParaRPr lang="en-US" dirty="0" smtClean="0"/>
          </a:p>
          <a:p>
            <a:endParaRPr lang="en-US" dirty="0"/>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76389"/>
            <a:ext cx="1809750" cy="3857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0860" y="2209800"/>
            <a:ext cx="5638800" cy="3238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8734818"/>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Composition</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167</a:t>
            </a:fld>
            <a:endParaRPr lang="it-IT"/>
          </a:p>
        </p:txBody>
      </p:sp>
      <p:sp>
        <p:nvSpPr>
          <p:cNvPr id="4" name="Date Placeholder 3"/>
          <p:cNvSpPr>
            <a:spLocks noGrp="1"/>
          </p:cNvSpPr>
          <p:nvPr>
            <p:ph type="dt" sz="half" idx="19"/>
          </p:nvPr>
        </p:nvSpPr>
        <p:spPr/>
        <p:txBody>
          <a:bodyPr/>
          <a:lstStyle/>
          <a:p>
            <a:fld id="{220F2FF9-1B43-4B4C-9F3E-3B578D3D1533}"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40000" y="914400"/>
            <a:ext cx="8045200" cy="5270500"/>
          </a:xfrm>
        </p:spPr>
        <p:txBody>
          <a:bodyPr/>
          <a:lstStyle/>
          <a:p>
            <a:r>
              <a:rPr lang="en-US" dirty="0" smtClean="0"/>
              <a:t>Create Composition Type</a:t>
            </a:r>
          </a:p>
          <a:p>
            <a:pPr lvl="1"/>
            <a:r>
              <a:rPr lang="en-US" dirty="0" smtClean="0"/>
              <a:t>Right click AR package</a:t>
            </a:r>
          </a:p>
          <a:p>
            <a:pPr lvl="1"/>
            <a:r>
              <a:rPr lang="en-US" dirty="0" smtClean="0"/>
              <a:t>From the context menu select </a:t>
            </a:r>
            <a:r>
              <a:rPr lang="en-US" b="1" dirty="0" smtClean="0"/>
              <a:t>Composition SW Component type</a:t>
            </a:r>
            <a:r>
              <a:rPr lang="en-US" dirty="0" smtClean="0"/>
              <a:t> element</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r>
              <a:rPr lang="en-US" dirty="0" smtClean="0"/>
              <a:t>Name composition as required</a:t>
            </a:r>
          </a:p>
          <a:p>
            <a:pPr lvl="1"/>
            <a:endParaRPr lang="en-US" dirty="0"/>
          </a:p>
        </p:txBody>
      </p:sp>
      <p:pic>
        <p:nvPicPr>
          <p:cNvPr id="624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9213" y="2300288"/>
            <a:ext cx="6505575" cy="225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5241264"/>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Composition</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168</a:t>
            </a:fld>
            <a:endParaRPr lang="it-IT"/>
          </a:p>
        </p:txBody>
      </p:sp>
      <p:sp>
        <p:nvSpPr>
          <p:cNvPr id="4" name="Date Placeholder 3"/>
          <p:cNvSpPr>
            <a:spLocks noGrp="1"/>
          </p:cNvSpPr>
          <p:nvPr>
            <p:ph type="dt" sz="half" idx="19"/>
          </p:nvPr>
        </p:nvSpPr>
        <p:spPr/>
        <p:txBody>
          <a:bodyPr/>
          <a:lstStyle/>
          <a:p>
            <a:fld id="{4B0E1597-615A-4719-9C92-5FC44D83A64F}"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05857" y="838200"/>
            <a:ext cx="8045200" cy="4924900"/>
          </a:xfrm>
        </p:spPr>
        <p:txBody>
          <a:bodyPr/>
          <a:lstStyle/>
          <a:p>
            <a:r>
              <a:rPr lang="en-US" dirty="0" smtClean="0"/>
              <a:t>Create Composition</a:t>
            </a:r>
          </a:p>
          <a:p>
            <a:pPr lvl="1"/>
            <a:r>
              <a:rPr lang="en-US" dirty="0" smtClean="0"/>
              <a:t>Right click composition type element</a:t>
            </a:r>
          </a:p>
          <a:p>
            <a:pPr lvl="1"/>
            <a:r>
              <a:rPr lang="en-US" dirty="0" smtClean="0"/>
              <a:t>In context menu select New Composition diagram</a:t>
            </a:r>
          </a:p>
          <a:p>
            <a:pPr lvl="1"/>
            <a:r>
              <a:rPr lang="en-US" dirty="0" smtClean="0"/>
              <a:t>Name composition diagram as a view diagram</a:t>
            </a:r>
          </a:p>
          <a:p>
            <a:pPr lvl="1"/>
            <a:endParaRPr lang="en-US" dirty="0" smtClean="0"/>
          </a:p>
          <a:p>
            <a:pPr lvl="1"/>
            <a:endParaRPr lang="en-US" dirty="0"/>
          </a:p>
        </p:txBody>
      </p:sp>
      <p:pic>
        <p:nvPicPr>
          <p:cNvPr id="634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432" y="2590800"/>
            <a:ext cx="7258050" cy="230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325542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Composition</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169</a:t>
            </a:fld>
            <a:endParaRPr lang="it-IT"/>
          </a:p>
        </p:txBody>
      </p:sp>
      <p:sp>
        <p:nvSpPr>
          <p:cNvPr id="4" name="Date Placeholder 3"/>
          <p:cNvSpPr>
            <a:spLocks noGrp="1"/>
          </p:cNvSpPr>
          <p:nvPr>
            <p:ph type="dt" sz="half" idx="19"/>
          </p:nvPr>
        </p:nvSpPr>
        <p:spPr/>
        <p:txBody>
          <a:bodyPr/>
          <a:lstStyle/>
          <a:p>
            <a:fld id="{70B6FA59-4F7B-4FA8-97BC-0F506A8A3895}"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33400" y="762000"/>
            <a:ext cx="8045200" cy="4924900"/>
          </a:xfrm>
        </p:spPr>
        <p:txBody>
          <a:bodyPr/>
          <a:lstStyle/>
          <a:p>
            <a:r>
              <a:rPr lang="en-US" dirty="0" smtClean="0"/>
              <a:t>Create Composition</a:t>
            </a:r>
          </a:p>
          <a:p>
            <a:pPr lvl="1"/>
            <a:r>
              <a:rPr lang="en-US" dirty="0" smtClean="0"/>
              <a:t>Double click composition diagram to pen the view</a:t>
            </a:r>
          </a:p>
          <a:p>
            <a:pPr lvl="1"/>
            <a:r>
              <a:rPr lang="en-US" dirty="0" smtClean="0"/>
              <a:t>Drag and Drop components from the FCASWCs</a:t>
            </a:r>
          </a:p>
          <a:p>
            <a:pPr lvl="1"/>
            <a:endParaRPr lang="en-US" dirty="0" smtClean="0"/>
          </a:p>
          <a:p>
            <a:pPr lvl="1"/>
            <a:endParaRPr lang="en-US" dirty="0"/>
          </a:p>
        </p:txBody>
      </p:sp>
      <p:pic>
        <p:nvPicPr>
          <p:cNvPr id="337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752600"/>
            <a:ext cx="8852472" cy="464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292557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9648F461-6B1C-CA42-A063-2DCE900AB2CB}" type="slidenum">
              <a:rPr lang="it-IT" smtClean="0"/>
              <a:pPr/>
              <a:t>17</a:t>
            </a:fld>
            <a:endParaRPr lang="it-IT"/>
          </a:p>
        </p:txBody>
      </p:sp>
      <p:sp>
        <p:nvSpPr>
          <p:cNvPr id="4" name="Date Placeholder 3"/>
          <p:cNvSpPr>
            <a:spLocks noGrp="1"/>
          </p:cNvSpPr>
          <p:nvPr>
            <p:ph type="dt" sz="half" idx="19"/>
          </p:nvPr>
        </p:nvSpPr>
        <p:spPr/>
        <p:txBody>
          <a:bodyPr/>
          <a:lstStyle/>
          <a:p>
            <a:fld id="{B585B258-E2D7-4915-8208-4BEBD69981EB}"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p:txBody>
          <a:bodyPr/>
          <a:lstStyle/>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8747035" cy="543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2103251"/>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Composition</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170</a:t>
            </a:fld>
            <a:endParaRPr lang="it-IT"/>
          </a:p>
        </p:txBody>
      </p:sp>
      <p:sp>
        <p:nvSpPr>
          <p:cNvPr id="4" name="Date Placeholder 3"/>
          <p:cNvSpPr>
            <a:spLocks noGrp="1"/>
          </p:cNvSpPr>
          <p:nvPr>
            <p:ph type="dt" sz="half" idx="19"/>
          </p:nvPr>
        </p:nvSpPr>
        <p:spPr/>
        <p:txBody>
          <a:bodyPr/>
          <a:lstStyle/>
          <a:p>
            <a:fld id="{B93A0374-04E5-4EB0-AFAB-BA3CD467F998}"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dirty="0"/>
          </a:p>
        </p:txBody>
      </p:sp>
      <p:sp>
        <p:nvSpPr>
          <p:cNvPr id="6" name="Text Placeholder 5"/>
          <p:cNvSpPr>
            <a:spLocks noGrp="1"/>
          </p:cNvSpPr>
          <p:nvPr>
            <p:ph type="body" sz="quarter" idx="21"/>
          </p:nvPr>
        </p:nvSpPr>
        <p:spPr>
          <a:xfrm>
            <a:off x="540000" y="914400"/>
            <a:ext cx="8045200" cy="5270500"/>
          </a:xfrm>
        </p:spPr>
        <p:txBody>
          <a:bodyPr/>
          <a:lstStyle/>
          <a:p>
            <a:r>
              <a:rPr lang="en-US" dirty="0" smtClean="0"/>
              <a:t>Create composition delegate port</a:t>
            </a:r>
          </a:p>
          <a:p>
            <a:pPr lvl="1"/>
            <a:r>
              <a:rPr lang="en-US" dirty="0" smtClean="0"/>
              <a:t>Right click a SW-C port within the composition view</a:t>
            </a:r>
          </a:p>
          <a:p>
            <a:pPr lvl="1"/>
            <a:r>
              <a:rPr lang="en-US" dirty="0" smtClean="0"/>
              <a:t>In context menu, select type of port required</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marL="457200" lvl="1" indent="0">
              <a:buNone/>
            </a:pPr>
            <a:endParaRPr lang="en-US" dirty="0"/>
          </a:p>
          <a:p>
            <a:pPr lvl="1"/>
            <a:endParaRPr lang="en-US" dirty="0" smtClean="0"/>
          </a:p>
          <a:p>
            <a:pPr lvl="1"/>
            <a:r>
              <a:rPr lang="en-US" dirty="0" smtClean="0"/>
              <a:t>Name delegate port same as corresponding port.</a:t>
            </a:r>
            <a:endParaRPr lang="en-US" dirty="0"/>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100263"/>
            <a:ext cx="8763000" cy="2657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8509588"/>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Composition</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171</a:t>
            </a:fld>
            <a:endParaRPr lang="it-IT"/>
          </a:p>
        </p:txBody>
      </p:sp>
      <p:sp>
        <p:nvSpPr>
          <p:cNvPr id="4" name="Date Placeholder 3"/>
          <p:cNvSpPr>
            <a:spLocks noGrp="1"/>
          </p:cNvSpPr>
          <p:nvPr>
            <p:ph type="dt" sz="half" idx="19"/>
          </p:nvPr>
        </p:nvSpPr>
        <p:spPr/>
        <p:txBody>
          <a:bodyPr/>
          <a:lstStyle/>
          <a:p>
            <a:fld id="{63BAC737-BB49-489C-9977-845A8B194D42}"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40000" y="990600"/>
            <a:ext cx="8045200" cy="5194300"/>
          </a:xfrm>
        </p:spPr>
        <p:txBody>
          <a:bodyPr/>
          <a:lstStyle/>
          <a:p>
            <a:r>
              <a:rPr lang="en-US" dirty="0" smtClean="0"/>
              <a:t>Associate delegate port to Interface (if port is not associated with an interface)</a:t>
            </a:r>
          </a:p>
          <a:p>
            <a:pPr lvl="1"/>
            <a:r>
              <a:rPr lang="en-US" dirty="0" smtClean="0"/>
              <a:t>Drag and Drop interface which needs to be associated with delegate port</a:t>
            </a:r>
            <a:endParaRPr lang="en-US" dirty="0"/>
          </a:p>
        </p:txBody>
      </p:sp>
      <p:grpSp>
        <p:nvGrpSpPr>
          <p:cNvPr id="8" name="Group 7"/>
          <p:cNvGrpSpPr/>
          <p:nvPr/>
        </p:nvGrpSpPr>
        <p:grpSpPr>
          <a:xfrm>
            <a:off x="914400" y="2047875"/>
            <a:ext cx="6553200" cy="1447800"/>
            <a:chOff x="685800" y="2139462"/>
            <a:chExt cx="6553200" cy="1447800"/>
          </a:xfrm>
        </p:grpSpPr>
        <p:pic>
          <p:nvPicPr>
            <p:cNvPr id="358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139462"/>
              <a:ext cx="6553200"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5756031" y="2438400"/>
              <a:ext cx="1219200" cy="333375"/>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023849849"/>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egnaposto testo 13"/>
          <p:cNvSpPr>
            <a:spLocks noGrp="1"/>
          </p:cNvSpPr>
          <p:nvPr>
            <p:ph type="body" sz="quarter" idx="14"/>
          </p:nvPr>
        </p:nvSpPr>
        <p:spPr/>
        <p:txBody>
          <a:bodyPr/>
          <a:lstStyle/>
          <a:p>
            <a:r>
              <a:rPr lang="it-IT" dirty="0"/>
              <a:t>Autosar </a:t>
            </a:r>
            <a:r>
              <a:rPr lang="it-IT" dirty="0" smtClean="0"/>
              <a:t>Variant Management</a:t>
            </a:r>
            <a:endParaRPr lang="it-IT" dirty="0"/>
          </a:p>
        </p:txBody>
      </p:sp>
      <p:sp>
        <p:nvSpPr>
          <p:cNvPr id="15" name="Segnaposto testo 14"/>
          <p:cNvSpPr>
            <a:spLocks noGrp="1"/>
          </p:cNvSpPr>
          <p:nvPr>
            <p:ph type="body" sz="quarter" idx="21"/>
          </p:nvPr>
        </p:nvSpPr>
        <p:spPr>
          <a:xfrm>
            <a:off x="519680" y="833280"/>
            <a:ext cx="8045200" cy="5465920"/>
          </a:xfrm>
        </p:spPr>
        <p:txBody>
          <a:bodyPr/>
          <a:lstStyle/>
          <a:p>
            <a:pPr>
              <a:buFont typeface="Wingdings" panose="05000000000000000000" pitchFamily="2" charset="2"/>
              <a:buChar char="Ø"/>
            </a:pPr>
            <a:r>
              <a:rPr lang="en-US" sz="1600" b="1" dirty="0" smtClean="0"/>
              <a:t> </a:t>
            </a:r>
            <a:r>
              <a:rPr lang="en-US" sz="1600" b="1" dirty="0" smtClean="0"/>
              <a:t> System Constants</a:t>
            </a:r>
          </a:p>
          <a:p>
            <a:pPr>
              <a:buFont typeface="Wingdings" panose="05000000000000000000" pitchFamily="2" charset="2"/>
              <a:buChar char="Ø"/>
            </a:pPr>
            <a:r>
              <a:rPr lang="en-US" sz="1600" b="1" dirty="0"/>
              <a:t> </a:t>
            </a:r>
            <a:r>
              <a:rPr lang="en-US" sz="1600" b="1" dirty="0" smtClean="0"/>
              <a:t> VariationPoints</a:t>
            </a:r>
          </a:p>
          <a:p>
            <a:pPr>
              <a:buFont typeface="Wingdings" panose="05000000000000000000" pitchFamily="2" charset="2"/>
              <a:buChar char="Ø"/>
            </a:pPr>
            <a:r>
              <a:rPr lang="en-US" sz="1600" b="1" dirty="0"/>
              <a:t> </a:t>
            </a:r>
            <a:r>
              <a:rPr lang="en-US" sz="1600" b="1" dirty="0" smtClean="0"/>
              <a:t> VariationPointProxy’s</a:t>
            </a:r>
          </a:p>
          <a:p>
            <a:pPr>
              <a:buFont typeface="Wingdings" panose="05000000000000000000" pitchFamily="2" charset="2"/>
              <a:buChar char="Ø"/>
            </a:pPr>
            <a:r>
              <a:rPr lang="en-US" sz="1600" b="1" dirty="0"/>
              <a:t> </a:t>
            </a:r>
            <a:r>
              <a:rPr lang="en-US" sz="1600" b="1" dirty="0" smtClean="0"/>
              <a:t> Binding Time</a:t>
            </a:r>
          </a:p>
          <a:p>
            <a:pPr marL="0" indent="0">
              <a:buNone/>
            </a:pPr>
            <a:r>
              <a:rPr lang="en-US" sz="2400" dirty="0"/>
              <a:t> </a:t>
            </a:r>
            <a:endParaRPr lang="en-US" sz="2400" dirty="0" smtClean="0"/>
          </a:p>
          <a:p>
            <a:pPr marL="0" indent="0">
              <a:buNone/>
            </a:pPr>
            <a:endParaRPr lang="en-US" sz="2000" dirty="0"/>
          </a:p>
        </p:txBody>
      </p:sp>
      <p:sp>
        <p:nvSpPr>
          <p:cNvPr id="5" name="Segnaposto numero diapositiva 4"/>
          <p:cNvSpPr>
            <a:spLocks noGrp="1"/>
          </p:cNvSpPr>
          <p:nvPr>
            <p:ph type="sldNum" sz="quarter" idx="4"/>
          </p:nvPr>
        </p:nvSpPr>
        <p:spPr/>
        <p:txBody>
          <a:bodyPr/>
          <a:lstStyle/>
          <a:p>
            <a:fld id="{9648F461-6B1C-CA42-A063-2DCE900AB2CB}" type="slidenum">
              <a:rPr lang="it-IT" smtClean="0"/>
              <a:pPr/>
              <a:t>172</a:t>
            </a:fld>
            <a:endParaRPr lang="it-IT"/>
          </a:p>
        </p:txBody>
      </p:sp>
      <p:sp>
        <p:nvSpPr>
          <p:cNvPr id="6" name="Segnaposto piè di pagina 5"/>
          <p:cNvSpPr>
            <a:spLocks noGrp="1"/>
          </p:cNvSpPr>
          <p:nvPr>
            <p:ph type="ftr" sz="quarter" idx="20"/>
          </p:nvPr>
        </p:nvSpPr>
        <p:spPr/>
        <p:txBody>
          <a:bodyPr/>
          <a:lstStyle/>
          <a:p>
            <a:r>
              <a:rPr lang="it-IT" smtClean="0"/>
              <a:t>Title of the presentation</a:t>
            </a:r>
            <a:endParaRPr lang="it-IT"/>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482" y="2362200"/>
            <a:ext cx="6037780" cy="358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7164354" y="2438400"/>
            <a:ext cx="1447800" cy="1477328"/>
          </a:xfrm>
          <a:prstGeom prst="rect">
            <a:avLst/>
          </a:prstGeom>
          <a:noFill/>
        </p:spPr>
        <p:txBody>
          <a:bodyPr wrap="square" rtlCol="0">
            <a:spAutoFit/>
          </a:bodyPr>
          <a:lstStyle/>
          <a:p>
            <a:r>
              <a:rPr lang="en-US" dirty="0" smtClean="0"/>
              <a:t>Defining systemconsts,pre-defined variants etc</a:t>
            </a:r>
            <a:endParaRPr lang="en-US" dirty="0"/>
          </a:p>
        </p:txBody>
      </p:sp>
      <p:cxnSp>
        <p:nvCxnSpPr>
          <p:cNvPr id="10" name="Straight Arrow Connector 9"/>
          <p:cNvCxnSpPr/>
          <p:nvPr/>
        </p:nvCxnSpPr>
        <p:spPr>
          <a:xfrm>
            <a:off x="3715162" y="2971800"/>
            <a:ext cx="324403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9"/>
          </p:nvPr>
        </p:nvSpPr>
        <p:spPr/>
        <p:txBody>
          <a:bodyPr/>
          <a:lstStyle/>
          <a:p>
            <a:fld id="{E1886973-2B27-4C17-88D5-5BD438E8D166}" type="datetime4">
              <a:rPr lang="en-US" smtClean="0"/>
              <a:t>June 22, 2016</a:t>
            </a:fld>
            <a:endParaRPr lang="it-IT" dirty="0"/>
          </a:p>
        </p:txBody>
      </p:sp>
    </p:spTree>
    <p:extLst>
      <p:ext uri="{BB962C8B-B14F-4D97-AF65-F5344CB8AC3E}">
        <p14:creationId xmlns:p14="http://schemas.microsoft.com/office/powerpoint/2010/main" val="267574581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egnaposto testo 14"/>
          <p:cNvSpPr>
            <a:spLocks noGrp="1"/>
          </p:cNvSpPr>
          <p:nvPr>
            <p:ph type="body" sz="quarter" idx="21"/>
          </p:nvPr>
        </p:nvSpPr>
        <p:spPr>
          <a:xfrm>
            <a:off x="519680" y="833280"/>
            <a:ext cx="8045200" cy="5465920"/>
          </a:xfrm>
        </p:spPr>
        <p:txBody>
          <a:bodyPr/>
          <a:lstStyle/>
          <a:p>
            <a:pPr marL="0" indent="0">
              <a:buNone/>
            </a:pPr>
            <a:endParaRPr lang="en-US" sz="2400" u="sng" dirty="0" smtClean="0"/>
          </a:p>
          <a:p>
            <a:pPr marL="0" indent="0">
              <a:buNone/>
            </a:pPr>
            <a:endParaRPr lang="en-US" sz="2000" dirty="0"/>
          </a:p>
        </p:txBody>
      </p:sp>
      <p:sp>
        <p:nvSpPr>
          <p:cNvPr id="5" name="Segnaposto numero diapositiva 4"/>
          <p:cNvSpPr>
            <a:spLocks noGrp="1"/>
          </p:cNvSpPr>
          <p:nvPr>
            <p:ph type="sldNum" sz="quarter" idx="4"/>
          </p:nvPr>
        </p:nvSpPr>
        <p:spPr/>
        <p:txBody>
          <a:bodyPr/>
          <a:lstStyle/>
          <a:p>
            <a:fld id="{9648F461-6B1C-CA42-A063-2DCE900AB2CB}" type="slidenum">
              <a:rPr lang="it-IT" smtClean="0"/>
              <a:pPr/>
              <a:t>173</a:t>
            </a:fld>
            <a:endParaRPr lang="it-IT"/>
          </a:p>
        </p:txBody>
      </p:sp>
      <p:sp>
        <p:nvSpPr>
          <p:cNvPr id="6" name="Segnaposto piè di pagina 5"/>
          <p:cNvSpPr>
            <a:spLocks noGrp="1"/>
          </p:cNvSpPr>
          <p:nvPr>
            <p:ph type="ftr" sz="quarter" idx="20"/>
          </p:nvPr>
        </p:nvSpPr>
        <p:spPr/>
        <p:txBody>
          <a:bodyPr/>
          <a:lstStyle/>
          <a:p>
            <a:r>
              <a:rPr lang="it-IT" smtClean="0"/>
              <a:t>Title of the presentation</a:t>
            </a:r>
            <a:endParaRPr lang="it-IT"/>
          </a:p>
        </p:txBody>
      </p:sp>
      <p:cxnSp>
        <p:nvCxnSpPr>
          <p:cNvPr id="10" name="Straight Arrow Connector 9"/>
          <p:cNvCxnSpPr/>
          <p:nvPr/>
        </p:nvCxnSpPr>
        <p:spPr>
          <a:xfrm>
            <a:off x="6537274" y="2362200"/>
            <a:ext cx="62121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353" y="1250021"/>
            <a:ext cx="6892847" cy="4541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a:xfrm>
            <a:off x="7715734" y="1767643"/>
            <a:ext cx="1275866" cy="923330"/>
          </a:xfrm>
          <a:prstGeom prst="rect">
            <a:avLst/>
          </a:prstGeom>
          <a:noFill/>
        </p:spPr>
        <p:txBody>
          <a:bodyPr wrap="square" rtlCol="0">
            <a:spAutoFit/>
          </a:bodyPr>
          <a:lstStyle/>
          <a:p>
            <a:r>
              <a:rPr lang="en-US" dirty="0" smtClean="0"/>
              <a:t>Defining a </a:t>
            </a:r>
          </a:p>
          <a:p>
            <a:r>
              <a:rPr lang="en-US" dirty="0" smtClean="0"/>
              <a:t>variation </a:t>
            </a:r>
          </a:p>
          <a:p>
            <a:r>
              <a:rPr lang="en-US" dirty="0" smtClean="0"/>
              <a:t>point</a:t>
            </a:r>
            <a:endParaRPr lang="en-US" dirty="0"/>
          </a:p>
        </p:txBody>
      </p:sp>
      <p:cxnSp>
        <p:nvCxnSpPr>
          <p:cNvPr id="13" name="Straight Arrow Connector 12"/>
          <p:cNvCxnSpPr>
            <a:endCxn id="12" idx="1"/>
          </p:cNvCxnSpPr>
          <p:nvPr/>
        </p:nvCxnSpPr>
        <p:spPr>
          <a:xfrm>
            <a:off x="7281624" y="2229308"/>
            <a:ext cx="43411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Segnaposto testo 13"/>
          <p:cNvSpPr txBox="1">
            <a:spLocks/>
          </p:cNvSpPr>
          <p:nvPr/>
        </p:nvSpPr>
        <p:spPr>
          <a:xfrm>
            <a:off x="692400" y="357800"/>
            <a:ext cx="6055533" cy="322075"/>
          </a:xfrm>
          <a:prstGeom prst="rect">
            <a:avLst/>
          </a:prstGeom>
        </p:spPr>
        <p:txBody>
          <a:bodyPr vert="horz" lIns="0" tIns="0" rIns="0" bIns="0" anchor="ctr" anchorCtr="0"/>
          <a:lstStyle>
            <a:lvl1pPr marL="0" indent="0" algn="l" defTabSz="457200" rtl="0" eaLnBrk="1" latinLnBrk="0" hangingPunct="1">
              <a:lnSpc>
                <a:spcPts val="2200"/>
              </a:lnSpc>
              <a:spcBef>
                <a:spcPts val="0"/>
              </a:spcBef>
              <a:buFont typeface="Arial"/>
              <a:buNone/>
              <a:defRPr sz="2200" b="1" i="0" u="none" kern="1200" baseline="0">
                <a:solidFill>
                  <a:schemeClr val="accent1"/>
                </a:solidFill>
                <a:uFill>
                  <a:solidFill>
                    <a:srgbClr val="291C1D"/>
                  </a:solidFill>
                </a:uFill>
                <a:latin typeface="+mn-lt"/>
                <a:ea typeface="Adobe 仿宋 Std R"/>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it-IT" dirty="0" smtClean="0"/>
              <a:t>Autosar Variant Management</a:t>
            </a:r>
            <a:endParaRPr lang="it-IT" dirty="0"/>
          </a:p>
        </p:txBody>
      </p:sp>
      <p:sp>
        <p:nvSpPr>
          <p:cNvPr id="3" name="Date Placeholder 2"/>
          <p:cNvSpPr>
            <a:spLocks noGrp="1"/>
          </p:cNvSpPr>
          <p:nvPr>
            <p:ph type="dt" sz="half" idx="19"/>
          </p:nvPr>
        </p:nvSpPr>
        <p:spPr/>
        <p:txBody>
          <a:bodyPr/>
          <a:lstStyle/>
          <a:p>
            <a:fld id="{E1886973-2B27-4C17-88D5-5BD438E8D166}" type="datetime4">
              <a:rPr lang="en-US" smtClean="0"/>
              <a:t>June 22, 2016</a:t>
            </a:fld>
            <a:endParaRPr lang="it-IT" dirty="0"/>
          </a:p>
        </p:txBody>
      </p:sp>
    </p:spTree>
    <p:extLst>
      <p:ext uri="{BB962C8B-B14F-4D97-AF65-F5344CB8AC3E}">
        <p14:creationId xmlns:p14="http://schemas.microsoft.com/office/powerpoint/2010/main" val="325141668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egnaposto testo 14"/>
          <p:cNvSpPr>
            <a:spLocks noGrp="1"/>
          </p:cNvSpPr>
          <p:nvPr>
            <p:ph type="body" sz="quarter" idx="21"/>
          </p:nvPr>
        </p:nvSpPr>
        <p:spPr>
          <a:xfrm>
            <a:off x="519679" y="833280"/>
            <a:ext cx="8484572" cy="5465920"/>
          </a:xfrm>
        </p:spPr>
        <p:txBody>
          <a:bodyPr/>
          <a:lstStyle/>
          <a:p>
            <a:pPr marL="0" indent="0">
              <a:buNone/>
            </a:pPr>
            <a:endParaRPr lang="en-US" sz="2400" u="sng" dirty="0" smtClean="0"/>
          </a:p>
          <a:p>
            <a:pPr marL="0" indent="0">
              <a:buNone/>
            </a:pPr>
            <a:endParaRPr lang="en-US" sz="2000" dirty="0"/>
          </a:p>
        </p:txBody>
      </p:sp>
      <p:sp>
        <p:nvSpPr>
          <p:cNvPr id="5" name="Segnaposto numero diapositiva 4"/>
          <p:cNvSpPr>
            <a:spLocks noGrp="1"/>
          </p:cNvSpPr>
          <p:nvPr>
            <p:ph type="sldNum" sz="quarter" idx="4"/>
          </p:nvPr>
        </p:nvSpPr>
        <p:spPr/>
        <p:txBody>
          <a:bodyPr/>
          <a:lstStyle/>
          <a:p>
            <a:fld id="{9648F461-6B1C-CA42-A063-2DCE900AB2CB}" type="slidenum">
              <a:rPr lang="it-IT" smtClean="0"/>
              <a:pPr/>
              <a:t>174</a:t>
            </a:fld>
            <a:endParaRPr lang="it-IT"/>
          </a:p>
        </p:txBody>
      </p:sp>
      <p:sp>
        <p:nvSpPr>
          <p:cNvPr id="6" name="Segnaposto piè di pagina 5"/>
          <p:cNvSpPr>
            <a:spLocks noGrp="1"/>
          </p:cNvSpPr>
          <p:nvPr>
            <p:ph type="ftr" sz="quarter" idx="20"/>
          </p:nvPr>
        </p:nvSpPr>
        <p:spPr/>
        <p:txBody>
          <a:bodyPr/>
          <a:lstStyle/>
          <a:p>
            <a:r>
              <a:rPr lang="it-IT" smtClean="0"/>
              <a:t>Title of the presentation</a:t>
            </a:r>
            <a:endParaRPr lang="it-IT"/>
          </a:p>
        </p:txBody>
      </p:sp>
      <p:cxnSp>
        <p:nvCxnSpPr>
          <p:cNvPr id="10" name="Straight Arrow Connector 9"/>
          <p:cNvCxnSpPr/>
          <p:nvPr/>
        </p:nvCxnSpPr>
        <p:spPr>
          <a:xfrm>
            <a:off x="6537274" y="2362200"/>
            <a:ext cx="62121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58492" y="2229308"/>
            <a:ext cx="77315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419" y="1339514"/>
            <a:ext cx="7186612" cy="5092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p:cNvSpPr txBox="1"/>
          <p:nvPr/>
        </p:nvSpPr>
        <p:spPr>
          <a:xfrm>
            <a:off x="7754293" y="1650982"/>
            <a:ext cx="1249958" cy="923330"/>
          </a:xfrm>
          <a:prstGeom prst="rect">
            <a:avLst/>
          </a:prstGeom>
          <a:noFill/>
        </p:spPr>
        <p:txBody>
          <a:bodyPr wrap="none" rtlCol="0">
            <a:spAutoFit/>
          </a:bodyPr>
          <a:lstStyle/>
          <a:p>
            <a:r>
              <a:rPr lang="en-US" dirty="0" smtClean="0"/>
              <a:t>Defining a </a:t>
            </a:r>
          </a:p>
          <a:p>
            <a:r>
              <a:rPr lang="en-US" dirty="0" smtClean="0"/>
              <a:t>variation </a:t>
            </a:r>
          </a:p>
          <a:p>
            <a:r>
              <a:rPr lang="en-US" dirty="0" smtClean="0"/>
              <a:t>point proxy</a:t>
            </a:r>
            <a:endParaRPr lang="en-US" dirty="0"/>
          </a:p>
        </p:txBody>
      </p:sp>
      <p:sp>
        <p:nvSpPr>
          <p:cNvPr id="12" name="Segnaposto testo 13"/>
          <p:cNvSpPr txBox="1">
            <a:spLocks/>
          </p:cNvSpPr>
          <p:nvPr/>
        </p:nvSpPr>
        <p:spPr>
          <a:xfrm>
            <a:off x="457200" y="357800"/>
            <a:ext cx="6055533" cy="322075"/>
          </a:xfrm>
          <a:prstGeom prst="rect">
            <a:avLst/>
          </a:prstGeom>
        </p:spPr>
        <p:txBody>
          <a:bodyPr vert="horz" lIns="0" tIns="0" rIns="0" bIns="0" anchor="ctr" anchorCtr="0"/>
          <a:lstStyle>
            <a:lvl1pPr marL="0" indent="0" algn="l" defTabSz="457200" rtl="0" eaLnBrk="1" latinLnBrk="0" hangingPunct="1">
              <a:lnSpc>
                <a:spcPts val="2200"/>
              </a:lnSpc>
              <a:spcBef>
                <a:spcPts val="0"/>
              </a:spcBef>
              <a:buFont typeface="Arial"/>
              <a:buNone/>
              <a:defRPr sz="2200" b="1" i="0" u="none" kern="1200" baseline="0">
                <a:solidFill>
                  <a:schemeClr val="accent1"/>
                </a:solidFill>
                <a:uFill>
                  <a:solidFill>
                    <a:srgbClr val="291C1D"/>
                  </a:solidFill>
                </a:uFill>
                <a:latin typeface="+mn-lt"/>
                <a:ea typeface="Adobe 仿宋 Std R"/>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it-IT" dirty="0" smtClean="0"/>
              <a:t>Autosar Variant Management</a:t>
            </a:r>
            <a:endParaRPr lang="it-IT" dirty="0"/>
          </a:p>
        </p:txBody>
      </p:sp>
      <p:sp>
        <p:nvSpPr>
          <p:cNvPr id="3" name="Date Placeholder 2"/>
          <p:cNvSpPr>
            <a:spLocks noGrp="1"/>
          </p:cNvSpPr>
          <p:nvPr>
            <p:ph type="dt" sz="half" idx="19"/>
          </p:nvPr>
        </p:nvSpPr>
        <p:spPr/>
        <p:txBody>
          <a:bodyPr/>
          <a:lstStyle/>
          <a:p>
            <a:fld id="{E1886973-2B27-4C17-88D5-5BD438E8D166}" type="datetime4">
              <a:rPr lang="en-US" smtClean="0"/>
              <a:t>June 22, 2016</a:t>
            </a:fld>
            <a:endParaRPr lang="it-IT" dirty="0"/>
          </a:p>
        </p:txBody>
      </p:sp>
    </p:spTree>
    <p:extLst>
      <p:ext uri="{BB962C8B-B14F-4D97-AF65-F5344CB8AC3E}">
        <p14:creationId xmlns:p14="http://schemas.microsoft.com/office/powerpoint/2010/main" val="309316716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egnaposto testo 14"/>
          <p:cNvSpPr>
            <a:spLocks noGrp="1"/>
          </p:cNvSpPr>
          <p:nvPr>
            <p:ph type="body" sz="quarter" idx="21"/>
          </p:nvPr>
        </p:nvSpPr>
        <p:spPr>
          <a:xfrm>
            <a:off x="519679" y="833280"/>
            <a:ext cx="8484572" cy="5465920"/>
          </a:xfrm>
        </p:spPr>
        <p:txBody>
          <a:bodyPr/>
          <a:lstStyle/>
          <a:p>
            <a:pPr marL="0" indent="0">
              <a:buNone/>
            </a:pPr>
            <a:endParaRPr lang="en-US" sz="2400" u="sng" dirty="0" smtClean="0"/>
          </a:p>
          <a:p>
            <a:pPr marL="0" indent="0">
              <a:buNone/>
            </a:pPr>
            <a:endParaRPr lang="en-US" sz="2000" dirty="0"/>
          </a:p>
        </p:txBody>
      </p:sp>
      <p:sp>
        <p:nvSpPr>
          <p:cNvPr id="5" name="Segnaposto numero diapositiva 4"/>
          <p:cNvSpPr>
            <a:spLocks noGrp="1"/>
          </p:cNvSpPr>
          <p:nvPr>
            <p:ph type="sldNum" sz="quarter" idx="4"/>
          </p:nvPr>
        </p:nvSpPr>
        <p:spPr/>
        <p:txBody>
          <a:bodyPr/>
          <a:lstStyle/>
          <a:p>
            <a:fld id="{9648F461-6B1C-CA42-A063-2DCE900AB2CB}" type="slidenum">
              <a:rPr lang="it-IT" smtClean="0"/>
              <a:pPr/>
              <a:t>175</a:t>
            </a:fld>
            <a:endParaRPr lang="it-IT"/>
          </a:p>
        </p:txBody>
      </p:sp>
      <p:sp>
        <p:nvSpPr>
          <p:cNvPr id="6" name="Segnaposto piè di pagina 5"/>
          <p:cNvSpPr>
            <a:spLocks noGrp="1"/>
          </p:cNvSpPr>
          <p:nvPr>
            <p:ph type="ftr" sz="quarter" idx="20"/>
          </p:nvPr>
        </p:nvSpPr>
        <p:spPr/>
        <p:txBody>
          <a:bodyPr/>
          <a:lstStyle/>
          <a:p>
            <a:r>
              <a:rPr lang="it-IT" dirty="0" smtClean="0"/>
              <a:t>Title of the presentation</a:t>
            </a:r>
            <a:endParaRPr lang="it-IT" dirty="0"/>
          </a:p>
        </p:txBody>
      </p:sp>
      <p:sp>
        <p:nvSpPr>
          <p:cNvPr id="12" name="Segnaposto testo 13"/>
          <p:cNvSpPr txBox="1">
            <a:spLocks/>
          </p:cNvSpPr>
          <p:nvPr/>
        </p:nvSpPr>
        <p:spPr>
          <a:xfrm>
            <a:off x="457200" y="357800"/>
            <a:ext cx="6055533" cy="322075"/>
          </a:xfrm>
          <a:prstGeom prst="rect">
            <a:avLst/>
          </a:prstGeom>
        </p:spPr>
        <p:txBody>
          <a:bodyPr vert="horz" lIns="0" tIns="0" rIns="0" bIns="0" anchor="ctr" anchorCtr="0"/>
          <a:lstStyle>
            <a:lvl1pPr marL="0" indent="0" algn="l" defTabSz="457200" rtl="0" eaLnBrk="1" latinLnBrk="0" hangingPunct="1">
              <a:lnSpc>
                <a:spcPts val="2200"/>
              </a:lnSpc>
              <a:spcBef>
                <a:spcPts val="0"/>
              </a:spcBef>
              <a:buFont typeface="Arial"/>
              <a:buNone/>
              <a:defRPr sz="2200" b="1" i="0" u="none" kern="1200" baseline="0">
                <a:solidFill>
                  <a:schemeClr val="accent1"/>
                </a:solidFill>
                <a:uFill>
                  <a:solidFill>
                    <a:srgbClr val="291C1D"/>
                  </a:solidFill>
                </a:uFill>
                <a:latin typeface="+mn-lt"/>
                <a:ea typeface="Adobe 仿宋 Std R"/>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it-IT" dirty="0" smtClean="0"/>
              <a:t>Autosar Variant Management</a:t>
            </a:r>
            <a:endParaRPr lang="it-IT" dirty="0"/>
          </a:p>
        </p:txBody>
      </p:sp>
      <p:sp>
        <p:nvSpPr>
          <p:cNvPr id="2" name="TextBox 1"/>
          <p:cNvSpPr txBox="1"/>
          <p:nvPr/>
        </p:nvSpPr>
        <p:spPr>
          <a:xfrm>
            <a:off x="424542" y="1066800"/>
            <a:ext cx="8338457" cy="1200329"/>
          </a:xfrm>
          <a:prstGeom prst="rect">
            <a:avLst/>
          </a:prstGeom>
          <a:noFill/>
        </p:spPr>
        <p:txBody>
          <a:bodyPr wrap="square" rtlCol="0">
            <a:spAutoFit/>
          </a:bodyPr>
          <a:lstStyle/>
          <a:p>
            <a:r>
              <a:rPr lang="en-US" dirty="0"/>
              <a:t>Is the latest possible time when a variation point may be bound</a:t>
            </a:r>
            <a:r>
              <a:rPr lang="en-US" dirty="0" smtClean="0"/>
              <a:t>.</a:t>
            </a:r>
          </a:p>
          <a:p>
            <a:r>
              <a:rPr lang="en-US" dirty="0" smtClean="0"/>
              <a:t> </a:t>
            </a:r>
          </a:p>
          <a:p>
            <a:endParaRPr lang="en-US" dirty="0"/>
          </a:p>
          <a:p>
            <a:endParaRPr lang="en-US" dirty="0"/>
          </a:p>
        </p:txBody>
      </p:sp>
      <p:pic>
        <p:nvPicPr>
          <p:cNvPr id="409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971" y="1447801"/>
            <a:ext cx="6480217"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Arrow Connector 7"/>
          <p:cNvCxnSpPr/>
          <p:nvPr/>
        </p:nvCxnSpPr>
        <p:spPr>
          <a:xfrm>
            <a:off x="6400800" y="3886200"/>
            <a:ext cx="1073377"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7315200" y="4114800"/>
            <a:ext cx="1447799" cy="646331"/>
          </a:xfrm>
          <a:prstGeom prst="rect">
            <a:avLst/>
          </a:prstGeom>
          <a:noFill/>
        </p:spPr>
        <p:txBody>
          <a:bodyPr wrap="square" rtlCol="0">
            <a:spAutoFit/>
          </a:bodyPr>
          <a:lstStyle/>
          <a:p>
            <a:r>
              <a:rPr lang="en-US" dirty="0" smtClean="0"/>
              <a:t>Binding time option</a:t>
            </a:r>
            <a:endParaRPr lang="en-US" dirty="0"/>
          </a:p>
        </p:txBody>
      </p:sp>
      <p:sp>
        <p:nvSpPr>
          <p:cNvPr id="16" name="Date Placeholder 15"/>
          <p:cNvSpPr>
            <a:spLocks noGrp="1"/>
          </p:cNvSpPr>
          <p:nvPr>
            <p:ph type="dt" sz="half" idx="19"/>
          </p:nvPr>
        </p:nvSpPr>
        <p:spPr/>
        <p:txBody>
          <a:bodyPr/>
          <a:lstStyle/>
          <a:p>
            <a:fld id="{E1886973-2B27-4C17-88D5-5BD438E8D166}" type="datetime4">
              <a:rPr lang="en-US" smtClean="0"/>
              <a:t>June 22, 2016</a:t>
            </a:fld>
            <a:endParaRPr lang="it-IT" dirty="0"/>
          </a:p>
        </p:txBody>
      </p:sp>
    </p:spTree>
    <p:extLst>
      <p:ext uri="{BB962C8B-B14F-4D97-AF65-F5344CB8AC3E}">
        <p14:creationId xmlns:p14="http://schemas.microsoft.com/office/powerpoint/2010/main" val="298675327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egnaposto testo 14"/>
          <p:cNvSpPr>
            <a:spLocks noGrp="1"/>
          </p:cNvSpPr>
          <p:nvPr>
            <p:ph type="body" sz="quarter" idx="21"/>
          </p:nvPr>
        </p:nvSpPr>
        <p:spPr>
          <a:xfrm>
            <a:off x="519679" y="833280"/>
            <a:ext cx="8484572" cy="5465920"/>
          </a:xfrm>
        </p:spPr>
        <p:txBody>
          <a:bodyPr/>
          <a:lstStyle/>
          <a:p>
            <a:pPr marL="0" indent="0">
              <a:buNone/>
            </a:pPr>
            <a:endParaRPr lang="en-US" sz="2400" u="sng" dirty="0" smtClean="0"/>
          </a:p>
          <a:p>
            <a:pPr marL="0" indent="0">
              <a:buNone/>
            </a:pPr>
            <a:endParaRPr lang="en-US" sz="2000" dirty="0"/>
          </a:p>
        </p:txBody>
      </p:sp>
      <p:sp>
        <p:nvSpPr>
          <p:cNvPr id="5" name="Segnaposto numero diapositiva 4"/>
          <p:cNvSpPr>
            <a:spLocks noGrp="1"/>
          </p:cNvSpPr>
          <p:nvPr>
            <p:ph type="sldNum" sz="quarter" idx="4"/>
          </p:nvPr>
        </p:nvSpPr>
        <p:spPr/>
        <p:txBody>
          <a:bodyPr/>
          <a:lstStyle/>
          <a:p>
            <a:fld id="{9648F461-6B1C-CA42-A063-2DCE900AB2CB}" type="slidenum">
              <a:rPr lang="it-IT" smtClean="0"/>
              <a:pPr/>
              <a:t>176</a:t>
            </a:fld>
            <a:endParaRPr lang="it-IT"/>
          </a:p>
        </p:txBody>
      </p:sp>
      <p:sp>
        <p:nvSpPr>
          <p:cNvPr id="6" name="Segnaposto piè di pagina 5"/>
          <p:cNvSpPr>
            <a:spLocks noGrp="1"/>
          </p:cNvSpPr>
          <p:nvPr>
            <p:ph type="ftr" sz="quarter" idx="20"/>
          </p:nvPr>
        </p:nvSpPr>
        <p:spPr/>
        <p:txBody>
          <a:bodyPr/>
          <a:lstStyle/>
          <a:p>
            <a:r>
              <a:rPr lang="it-IT" smtClean="0"/>
              <a:t>Title of the presentation</a:t>
            </a:r>
            <a:endParaRPr lang="it-IT"/>
          </a:p>
        </p:txBody>
      </p:sp>
      <p:sp>
        <p:nvSpPr>
          <p:cNvPr id="12" name="Segnaposto testo 13"/>
          <p:cNvSpPr txBox="1">
            <a:spLocks/>
          </p:cNvSpPr>
          <p:nvPr/>
        </p:nvSpPr>
        <p:spPr>
          <a:xfrm>
            <a:off x="457200" y="357800"/>
            <a:ext cx="6055533" cy="322075"/>
          </a:xfrm>
          <a:prstGeom prst="rect">
            <a:avLst/>
          </a:prstGeom>
        </p:spPr>
        <p:txBody>
          <a:bodyPr vert="horz" lIns="0" tIns="0" rIns="0" bIns="0" anchor="ctr" anchorCtr="0"/>
          <a:lstStyle>
            <a:lvl1pPr marL="0" indent="0" algn="l" defTabSz="457200" rtl="0" eaLnBrk="1" latinLnBrk="0" hangingPunct="1">
              <a:lnSpc>
                <a:spcPts val="2200"/>
              </a:lnSpc>
              <a:spcBef>
                <a:spcPts val="0"/>
              </a:spcBef>
              <a:buFont typeface="Arial"/>
              <a:buNone/>
              <a:defRPr sz="2200" b="1" i="0" u="none" kern="1200" baseline="0">
                <a:solidFill>
                  <a:schemeClr val="accent1"/>
                </a:solidFill>
                <a:uFill>
                  <a:solidFill>
                    <a:srgbClr val="291C1D"/>
                  </a:solidFill>
                </a:uFill>
                <a:latin typeface="+mn-lt"/>
                <a:ea typeface="Adobe 仿宋 Std R"/>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it-IT" dirty="0" smtClean="0"/>
              <a:t>Autosar Variant Management</a:t>
            </a:r>
            <a:endParaRPr lang="it-IT" dirty="0"/>
          </a:p>
        </p:txBody>
      </p:sp>
      <p:sp>
        <p:nvSpPr>
          <p:cNvPr id="2" name="TextBox 1"/>
          <p:cNvSpPr txBox="1"/>
          <p:nvPr/>
        </p:nvSpPr>
        <p:spPr>
          <a:xfrm>
            <a:off x="533400" y="1077683"/>
            <a:ext cx="8338457" cy="646331"/>
          </a:xfrm>
          <a:prstGeom prst="rect">
            <a:avLst/>
          </a:prstGeom>
          <a:noFill/>
        </p:spPr>
        <p:txBody>
          <a:bodyPr wrap="square" rtlCol="0">
            <a:spAutoFit/>
          </a:bodyPr>
          <a:lstStyle/>
          <a:p>
            <a:r>
              <a:rPr lang="en-US" dirty="0" smtClean="0"/>
              <a:t>Binding the project for a selected Variant</a:t>
            </a:r>
            <a:endParaRPr lang="en-US" dirty="0"/>
          </a:p>
          <a:p>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493" y="1828800"/>
            <a:ext cx="6597650" cy="2990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09602" y="5246914"/>
            <a:ext cx="8186056" cy="1384995"/>
          </a:xfrm>
          <a:prstGeom prst="rect">
            <a:avLst/>
          </a:prstGeom>
          <a:noFill/>
        </p:spPr>
        <p:txBody>
          <a:bodyPr wrap="square" rtlCol="0">
            <a:spAutoFit/>
          </a:bodyPr>
          <a:lstStyle/>
          <a:p>
            <a:r>
              <a:rPr lang="en-US" sz="1050" dirty="0"/>
              <a:t>&lt;R-PORT-PROTOTYPE UUID="cd9d5e68-5f28-4232-afc1-d9e074de9078</a:t>
            </a:r>
            <a:r>
              <a:rPr lang="en-US" sz="1050" dirty="0" smtClean="0"/>
              <a:t>"&gt;</a:t>
            </a:r>
            <a:r>
              <a:rPr lang="en-US" sz="1050" dirty="0"/>
              <a:t>			</a:t>
            </a:r>
            <a:endParaRPr lang="en-US" sz="1050" dirty="0" smtClean="0"/>
          </a:p>
          <a:p>
            <a:r>
              <a:rPr lang="en-US" sz="1050" dirty="0" smtClean="0"/>
              <a:t>&lt;</a:t>
            </a:r>
            <a:r>
              <a:rPr lang="en-US" sz="1050" dirty="0"/>
              <a:t>SHORT-NAME&gt;Testoutput3SR&lt;/SHORT-NAME</a:t>
            </a:r>
            <a:r>
              <a:rPr lang="en-US" sz="1050" dirty="0" smtClean="0"/>
              <a:t>&gt;</a:t>
            </a:r>
          </a:p>
          <a:p>
            <a:r>
              <a:rPr lang="en-US" sz="1050" b="1" dirty="0" smtClean="0">
                <a:solidFill>
                  <a:srgbClr val="00B050"/>
                </a:solidFill>
              </a:rPr>
              <a:t>&lt;</a:t>
            </a:r>
            <a:r>
              <a:rPr lang="en-US" sz="1050" b="1" dirty="0">
                <a:solidFill>
                  <a:srgbClr val="00B050"/>
                </a:solidFill>
              </a:rPr>
              <a:t>VARIATION-POINT&gt;</a:t>
            </a:r>
          </a:p>
          <a:p>
            <a:r>
              <a:rPr lang="en-US" sz="1050" b="1" dirty="0" smtClean="0">
                <a:solidFill>
                  <a:srgbClr val="00B050"/>
                </a:solidFill>
              </a:rPr>
              <a:t>&lt;</a:t>
            </a:r>
            <a:r>
              <a:rPr lang="en-US" sz="1050" b="1" dirty="0">
                <a:solidFill>
                  <a:srgbClr val="00B050"/>
                </a:solidFill>
              </a:rPr>
              <a:t>SW-SYSCOND BINDING-TIME="PRE-COMPILE-TIME"&gt;(&lt;SYSC-REF DEST="SW-SYSTEMCONST"&gt;/FCADataDefinition/Systemconstants/TestBuild_Turbo&lt;/SYSC-REF</a:t>
            </a:r>
            <a:r>
              <a:rPr lang="en-US" sz="1050" b="1" dirty="0" smtClean="0">
                <a:solidFill>
                  <a:srgbClr val="00B050"/>
                </a:solidFill>
              </a:rPr>
              <a:t>&gt;)&amp;(&lt;</a:t>
            </a:r>
            <a:r>
              <a:rPr lang="en-US" sz="1050" b="1" dirty="0">
                <a:solidFill>
                  <a:srgbClr val="00B050"/>
                </a:solidFill>
              </a:rPr>
              <a:t>SYSC-REF DEST="SW-SYSTEMCONST"&gt;/FCADataDefinition/Systemconstants/TestBuild_VVT&lt;/SYSC-REF</a:t>
            </a:r>
            <a:r>
              <a:rPr lang="en-US" sz="1050" b="1" dirty="0" smtClean="0">
                <a:solidFill>
                  <a:srgbClr val="00B050"/>
                </a:solidFill>
              </a:rPr>
              <a:t>&gt;</a:t>
            </a:r>
          </a:p>
          <a:p>
            <a:r>
              <a:rPr lang="en-US" sz="1050" b="1" dirty="0" smtClean="0">
                <a:solidFill>
                  <a:srgbClr val="00B050"/>
                </a:solidFill>
              </a:rPr>
              <a:t>)&lt;/</a:t>
            </a:r>
            <a:r>
              <a:rPr lang="en-US" sz="1050" b="1" dirty="0">
                <a:solidFill>
                  <a:srgbClr val="00B050"/>
                </a:solidFill>
              </a:rPr>
              <a:t>SW-SYSCOND</a:t>
            </a:r>
            <a:r>
              <a:rPr lang="en-US" sz="1050" b="1" dirty="0" smtClean="0">
                <a:solidFill>
                  <a:srgbClr val="00B050"/>
                </a:solidFill>
              </a:rPr>
              <a:t>&gt;</a:t>
            </a:r>
            <a:r>
              <a:rPr lang="en-US" sz="1050" b="1" dirty="0">
                <a:solidFill>
                  <a:srgbClr val="00B050"/>
                </a:solidFill>
              </a:rPr>
              <a:t>							</a:t>
            </a:r>
            <a:endParaRPr lang="en-US" sz="1050" b="1" dirty="0" smtClean="0">
              <a:solidFill>
                <a:srgbClr val="00B050"/>
              </a:solidFill>
            </a:endParaRPr>
          </a:p>
          <a:p>
            <a:r>
              <a:rPr lang="en-US" sz="1050" b="1" dirty="0" smtClean="0">
                <a:solidFill>
                  <a:srgbClr val="00B050"/>
                </a:solidFill>
              </a:rPr>
              <a:t>&lt;/</a:t>
            </a:r>
            <a:r>
              <a:rPr lang="en-US" sz="1050" b="1" dirty="0">
                <a:solidFill>
                  <a:srgbClr val="00B050"/>
                </a:solidFill>
              </a:rPr>
              <a:t>VARIATION-POINT&gt;</a:t>
            </a:r>
          </a:p>
        </p:txBody>
      </p:sp>
      <p:sp>
        <p:nvSpPr>
          <p:cNvPr id="4" name="Date Placeholder 3"/>
          <p:cNvSpPr>
            <a:spLocks noGrp="1"/>
          </p:cNvSpPr>
          <p:nvPr>
            <p:ph type="dt" sz="half" idx="19"/>
          </p:nvPr>
        </p:nvSpPr>
        <p:spPr/>
        <p:txBody>
          <a:bodyPr/>
          <a:lstStyle/>
          <a:p>
            <a:fld id="{E1886973-2B27-4C17-88D5-5BD438E8D166}" type="datetime4">
              <a:rPr lang="en-US" smtClean="0"/>
              <a:t>June 22, 2016</a:t>
            </a:fld>
            <a:endParaRPr lang="it-IT" dirty="0"/>
          </a:p>
        </p:txBody>
      </p:sp>
    </p:spTree>
    <p:extLst>
      <p:ext uri="{BB962C8B-B14F-4D97-AF65-F5344CB8AC3E}">
        <p14:creationId xmlns:p14="http://schemas.microsoft.com/office/powerpoint/2010/main" val="3004073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9648F461-6B1C-CA42-A063-2DCE900AB2CB}" type="slidenum">
              <a:rPr lang="it-IT" smtClean="0"/>
              <a:pPr/>
              <a:t>18</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600200"/>
            <a:ext cx="7239000" cy="3832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09600" y="272534"/>
            <a:ext cx="5197766" cy="369332"/>
          </a:xfrm>
          <a:prstGeom prst="rect">
            <a:avLst/>
          </a:prstGeom>
          <a:noFill/>
        </p:spPr>
        <p:txBody>
          <a:bodyPr wrap="square" rtlCol="0">
            <a:spAutoFit/>
          </a:bodyPr>
          <a:lstStyle/>
          <a:p>
            <a:r>
              <a:rPr lang="en-US" dirty="0" smtClean="0"/>
              <a:t>AUTOSAR Layered  Architecture</a:t>
            </a:r>
            <a:endParaRPr lang="en-US" dirty="0"/>
          </a:p>
        </p:txBody>
      </p:sp>
      <p:sp>
        <p:nvSpPr>
          <p:cNvPr id="4" name="Date Placeholder 3"/>
          <p:cNvSpPr>
            <a:spLocks noGrp="1"/>
          </p:cNvSpPr>
          <p:nvPr>
            <p:ph type="dt" sz="half" idx="19"/>
          </p:nvPr>
        </p:nvSpPr>
        <p:spPr/>
        <p:txBody>
          <a:bodyPr/>
          <a:lstStyle/>
          <a:p>
            <a:fld id="{64C1AB54-40F1-4A99-ADD1-62C4C44475CE}" type="datetime4">
              <a:rPr lang="en-US" smtClean="0"/>
              <a:t>June 22, 2016</a:t>
            </a:fld>
            <a:endParaRPr lang="it-IT" dirty="0"/>
          </a:p>
        </p:txBody>
      </p:sp>
    </p:spTree>
    <p:extLst>
      <p:ext uri="{BB962C8B-B14F-4D97-AF65-F5344CB8AC3E}">
        <p14:creationId xmlns:p14="http://schemas.microsoft.com/office/powerpoint/2010/main" val="31138714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533400" y="152400"/>
            <a:ext cx="6055533" cy="474475"/>
          </a:xfrm>
        </p:spPr>
        <p:txBody>
          <a:bodyPr/>
          <a:lstStyle/>
          <a:p>
            <a:endParaRPr lang="en-US" sz="2000" dirty="0" smtClean="0"/>
          </a:p>
          <a:p>
            <a:r>
              <a:rPr lang="en-US" sz="2000" dirty="0" smtClean="0"/>
              <a:t>AUTOSAR </a:t>
            </a:r>
            <a:r>
              <a:rPr lang="en-US" sz="2000" dirty="0"/>
              <a:t>Layered  Architecture</a:t>
            </a:r>
          </a:p>
          <a:p>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19</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dirty="0"/>
          </a:p>
        </p:txBody>
      </p:sp>
      <p:sp>
        <p:nvSpPr>
          <p:cNvPr id="6" name="Text Placeholder 5"/>
          <p:cNvSpPr>
            <a:spLocks noGrp="1"/>
          </p:cNvSpPr>
          <p:nvPr>
            <p:ph type="body" sz="quarter" idx="21"/>
          </p:nvPr>
        </p:nvSpPr>
        <p:spPr/>
        <p:txBody>
          <a:bodyPr/>
          <a:lstStyle/>
          <a:p>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6" y="762000"/>
            <a:ext cx="914400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p:cNvSpPr>
            <a:spLocks noGrp="1"/>
          </p:cNvSpPr>
          <p:nvPr>
            <p:ph type="dt" sz="half" idx="19"/>
          </p:nvPr>
        </p:nvSpPr>
        <p:spPr/>
        <p:txBody>
          <a:bodyPr/>
          <a:lstStyle/>
          <a:p>
            <a:fld id="{D353E444-0A51-4EBD-9923-6FBA5C5E256B}" type="datetime4">
              <a:rPr lang="en-US" smtClean="0"/>
              <a:t>June 22, 2016</a:t>
            </a:fld>
            <a:endParaRPr lang="it-IT" dirty="0"/>
          </a:p>
        </p:txBody>
      </p:sp>
    </p:spTree>
    <p:extLst>
      <p:ext uri="{BB962C8B-B14F-4D97-AF65-F5344CB8AC3E}">
        <p14:creationId xmlns:p14="http://schemas.microsoft.com/office/powerpoint/2010/main" val="6435923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p:txBody>
          <a:bodyPr/>
          <a:lstStyle/>
          <a:p>
            <a:r>
              <a:rPr lang="en-US" dirty="0" smtClean="0"/>
              <a:t>Agenda</a:t>
            </a:r>
            <a:endParaRPr lang="en-US" dirty="0"/>
          </a:p>
        </p:txBody>
      </p:sp>
      <p:sp>
        <p:nvSpPr>
          <p:cNvPr id="6" name="Text Placeholder 5"/>
          <p:cNvSpPr>
            <a:spLocks noGrp="1"/>
          </p:cNvSpPr>
          <p:nvPr>
            <p:ph type="body" sz="quarter" idx="21"/>
          </p:nvPr>
        </p:nvSpPr>
        <p:spPr/>
        <p:txBody>
          <a:bodyPr/>
          <a:lstStyle/>
          <a:p>
            <a:r>
              <a:rPr lang="en-US" dirty="0" smtClean="0"/>
              <a:t>AUTOSAR Introduction</a:t>
            </a:r>
          </a:p>
          <a:p>
            <a:r>
              <a:rPr lang="en-US" dirty="0" smtClean="0"/>
              <a:t>AUTOSAR Architecture</a:t>
            </a:r>
          </a:p>
          <a:p>
            <a:r>
              <a:rPr lang="en-US" dirty="0" smtClean="0"/>
              <a:t>AUTOSAR Methodology </a:t>
            </a:r>
          </a:p>
          <a:p>
            <a:r>
              <a:rPr lang="en-US" dirty="0" smtClean="0"/>
              <a:t>AUTOSAR SW-C Concepts</a:t>
            </a:r>
          </a:p>
          <a:p>
            <a:r>
              <a:rPr lang="en-US" dirty="0" smtClean="0"/>
              <a:t>AUTOSAR Variant Management</a:t>
            </a:r>
          </a:p>
          <a:p>
            <a:r>
              <a:rPr lang="en-US" dirty="0" smtClean="0"/>
              <a:t>Naming Convention</a:t>
            </a:r>
          </a:p>
          <a:p>
            <a:r>
              <a:rPr lang="en-US" dirty="0" smtClean="0"/>
              <a:t>SystemDesk</a:t>
            </a:r>
            <a:endParaRPr lang="en-US" dirty="0"/>
          </a:p>
        </p:txBody>
      </p:sp>
      <p:sp>
        <p:nvSpPr>
          <p:cNvPr id="2" name="Date Placeholder 1"/>
          <p:cNvSpPr>
            <a:spLocks noGrp="1"/>
          </p:cNvSpPr>
          <p:nvPr>
            <p:ph type="dt" sz="half" idx="19"/>
          </p:nvPr>
        </p:nvSpPr>
        <p:spPr/>
        <p:txBody>
          <a:bodyPr/>
          <a:lstStyle/>
          <a:p>
            <a:fld id="{0CD562DD-9D9A-43B3-BB91-2EB886ABD1EA}" type="datetime4">
              <a:rPr lang="en-US" smtClean="0"/>
              <a:t>June 22, 2016</a:t>
            </a:fld>
            <a:endParaRPr lang="it-IT" dirty="0"/>
          </a:p>
        </p:txBody>
      </p:sp>
      <p:sp>
        <p:nvSpPr>
          <p:cNvPr id="3" name="Footer Placeholder 2"/>
          <p:cNvSpPr>
            <a:spLocks noGrp="1"/>
          </p:cNvSpPr>
          <p:nvPr>
            <p:ph type="ftr" sz="quarter" idx="20"/>
          </p:nvPr>
        </p:nvSpPr>
        <p:spPr/>
        <p:txBody>
          <a:bodyPr/>
          <a:lstStyle/>
          <a:p>
            <a:r>
              <a:rPr lang="it-IT" smtClean="0"/>
              <a:t>Title of the presentation</a:t>
            </a:r>
            <a:endParaRPr lang="it-IT"/>
          </a:p>
        </p:txBody>
      </p:sp>
      <p:sp>
        <p:nvSpPr>
          <p:cNvPr id="4" name="Slide Number Placeholder 3"/>
          <p:cNvSpPr>
            <a:spLocks noGrp="1"/>
          </p:cNvSpPr>
          <p:nvPr>
            <p:ph type="sldNum" sz="quarter" idx="4"/>
          </p:nvPr>
        </p:nvSpPr>
        <p:spPr/>
        <p:txBody>
          <a:bodyPr/>
          <a:lstStyle/>
          <a:p>
            <a:fld id="{9648F461-6B1C-CA42-A063-2DCE900AB2CB}" type="slidenum">
              <a:rPr lang="it-IT" smtClean="0"/>
              <a:pPr/>
              <a:t>2</a:t>
            </a:fld>
            <a:endParaRPr lang="it-IT"/>
          </a:p>
        </p:txBody>
      </p:sp>
    </p:spTree>
    <p:extLst>
      <p:ext uri="{BB962C8B-B14F-4D97-AF65-F5344CB8AC3E}">
        <p14:creationId xmlns:p14="http://schemas.microsoft.com/office/powerpoint/2010/main" val="1048577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540000" y="205400"/>
            <a:ext cx="6470400" cy="322075"/>
          </a:xfrm>
        </p:spPr>
        <p:txBody>
          <a:bodyPr/>
          <a:lstStyle/>
          <a:p>
            <a:r>
              <a:rPr lang="en-US" dirty="0" smtClean="0"/>
              <a:t>AUTOSAR Architecture Use case – Single ECU</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20</a:t>
            </a:fld>
            <a:endParaRPr lang="it-IT"/>
          </a:p>
        </p:txBody>
      </p:sp>
      <p:sp>
        <p:nvSpPr>
          <p:cNvPr id="4" name="Date Placeholder 3"/>
          <p:cNvSpPr>
            <a:spLocks noGrp="1"/>
          </p:cNvSpPr>
          <p:nvPr>
            <p:ph type="dt" sz="half" idx="19"/>
          </p:nvPr>
        </p:nvSpPr>
        <p:spPr/>
        <p:txBody>
          <a:bodyPr/>
          <a:lstStyle/>
          <a:p>
            <a:fld id="{D796E821-1777-4FC9-B368-366D77CF4B84}"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7" y="688962"/>
            <a:ext cx="8980714" cy="616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35596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304800" y="205400"/>
            <a:ext cx="7315200" cy="322075"/>
          </a:xfrm>
        </p:spPr>
        <p:txBody>
          <a:bodyPr/>
          <a:lstStyle/>
          <a:p>
            <a:r>
              <a:rPr lang="en-US" dirty="0"/>
              <a:t>AUTOSAR Architecture Use case – </a:t>
            </a:r>
            <a:r>
              <a:rPr lang="en-US" dirty="0" smtClean="0"/>
              <a:t>Networked ECU</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21</a:t>
            </a:fld>
            <a:endParaRPr lang="it-IT"/>
          </a:p>
        </p:txBody>
      </p:sp>
      <p:sp>
        <p:nvSpPr>
          <p:cNvPr id="4" name="Date Placeholder 3"/>
          <p:cNvSpPr>
            <a:spLocks noGrp="1"/>
          </p:cNvSpPr>
          <p:nvPr>
            <p:ph type="dt" sz="half" idx="19"/>
          </p:nvPr>
        </p:nvSpPr>
        <p:spPr/>
        <p:txBody>
          <a:bodyPr/>
          <a:lstStyle/>
          <a:p>
            <a:fld id="{E25DE4A5-D488-4E4F-BEAD-D95D7B82319F}"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p:txBody>
          <a:bodyPr/>
          <a:lstStyle/>
          <a:p>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85800"/>
            <a:ext cx="8979735" cy="603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18272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533400" y="155362"/>
            <a:ext cx="7308600" cy="527475"/>
          </a:xfrm>
        </p:spPr>
        <p:txBody>
          <a:bodyPr/>
          <a:lstStyle/>
          <a:p>
            <a:r>
              <a:rPr lang="en-US" dirty="0"/>
              <a:t>AUTOSAR Architecture Use case – Networked ECU</a:t>
            </a:r>
          </a:p>
          <a:p>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22</a:t>
            </a:fld>
            <a:endParaRPr lang="it-IT"/>
          </a:p>
        </p:txBody>
      </p:sp>
      <p:sp>
        <p:nvSpPr>
          <p:cNvPr id="4" name="Date Placeholder 3"/>
          <p:cNvSpPr>
            <a:spLocks noGrp="1"/>
          </p:cNvSpPr>
          <p:nvPr>
            <p:ph type="dt" sz="half" idx="19"/>
          </p:nvPr>
        </p:nvSpPr>
        <p:spPr/>
        <p:txBody>
          <a:bodyPr/>
          <a:lstStyle/>
          <a:p>
            <a:fld id="{AA399BB5-CDFF-435F-99C7-89955577DB4B}"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p:txBody>
          <a:bodyPr/>
          <a:lstStyle/>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419100"/>
            <a:ext cx="8991600" cy="643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07093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533400" y="155362"/>
            <a:ext cx="7308600" cy="527475"/>
          </a:xfrm>
        </p:spPr>
        <p:txBody>
          <a:bodyPr/>
          <a:lstStyle/>
          <a:p>
            <a:r>
              <a:rPr lang="en-US" dirty="0"/>
              <a:t>AUTOSAR </a:t>
            </a:r>
            <a:r>
              <a:rPr lang="en-US" dirty="0" smtClean="0"/>
              <a:t>Communication Layer - Interaction</a:t>
            </a:r>
            <a:endParaRPr lang="en-US" dirty="0"/>
          </a:p>
          <a:p>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23</a:t>
            </a:fld>
            <a:endParaRPr lang="it-IT"/>
          </a:p>
        </p:txBody>
      </p:sp>
      <p:sp>
        <p:nvSpPr>
          <p:cNvPr id="4" name="Date Placeholder 3"/>
          <p:cNvSpPr>
            <a:spLocks noGrp="1"/>
          </p:cNvSpPr>
          <p:nvPr>
            <p:ph type="dt" sz="half" idx="19"/>
          </p:nvPr>
        </p:nvSpPr>
        <p:spPr/>
        <p:txBody>
          <a:bodyPr/>
          <a:lstStyle/>
          <a:p>
            <a:fld id="{E39FD164-8F34-4FF0-9E80-59466F06C574}"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914400"/>
            <a:ext cx="8229600" cy="525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113823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1676400" y="2971800"/>
            <a:ext cx="6055533" cy="322075"/>
          </a:xfrm>
        </p:spPr>
        <p:txBody>
          <a:bodyPr/>
          <a:lstStyle/>
          <a:p>
            <a:r>
              <a:rPr lang="en-US" dirty="0" smtClean="0"/>
              <a:t>AUTOSAR Methodology</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24</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dirty="0"/>
          </a:p>
        </p:txBody>
      </p:sp>
      <p:sp>
        <p:nvSpPr>
          <p:cNvPr id="4" name="Date Placeholder 3"/>
          <p:cNvSpPr>
            <a:spLocks noGrp="1"/>
          </p:cNvSpPr>
          <p:nvPr>
            <p:ph type="dt" sz="half" idx="19"/>
          </p:nvPr>
        </p:nvSpPr>
        <p:spPr/>
        <p:txBody>
          <a:bodyPr/>
          <a:lstStyle/>
          <a:p>
            <a:fld id="{ACBA7728-B106-4BAB-AA79-E87CC164A439}" type="datetime4">
              <a:rPr lang="en-US" smtClean="0"/>
              <a:t>June 22, 2016</a:t>
            </a:fld>
            <a:endParaRPr lang="it-IT" dirty="0"/>
          </a:p>
        </p:txBody>
      </p:sp>
    </p:spTree>
    <p:extLst>
      <p:ext uri="{BB962C8B-B14F-4D97-AF65-F5344CB8AC3E}">
        <p14:creationId xmlns:p14="http://schemas.microsoft.com/office/powerpoint/2010/main" val="29428094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Methodology</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25</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dirty="0"/>
          </a:p>
        </p:txBody>
      </p:sp>
      <p:sp>
        <p:nvSpPr>
          <p:cNvPr id="6" name="Text Placeholder 5"/>
          <p:cNvSpPr>
            <a:spLocks noGrp="1"/>
          </p:cNvSpPr>
          <p:nvPr>
            <p:ph type="body" sz="quarter" idx="21"/>
          </p:nvPr>
        </p:nvSpPr>
        <p:spPr/>
        <p:txBody>
          <a:bodyPr/>
          <a:lstStyle/>
          <a:p>
            <a:r>
              <a:rPr lang="en-US" dirty="0"/>
              <a:t>Overall methodology</a:t>
            </a:r>
          </a:p>
          <a:p>
            <a:r>
              <a:rPr lang="en-US" dirty="0" smtClean="0"/>
              <a:t>Structure </a:t>
            </a:r>
            <a:r>
              <a:rPr lang="en-US" dirty="0"/>
              <a:t>of configuration information</a:t>
            </a:r>
          </a:p>
          <a:p>
            <a:r>
              <a:rPr lang="en-US" dirty="0" smtClean="0"/>
              <a:t>System </a:t>
            </a:r>
            <a:r>
              <a:rPr lang="en-US" dirty="0"/>
              <a:t>Design – Implementation </a:t>
            </a:r>
            <a:r>
              <a:rPr lang="en-US" dirty="0" smtClean="0"/>
              <a:t>Process</a:t>
            </a:r>
            <a:endParaRPr lang="en-US" dirty="0"/>
          </a:p>
        </p:txBody>
      </p:sp>
      <p:sp>
        <p:nvSpPr>
          <p:cNvPr id="4" name="Date Placeholder 3"/>
          <p:cNvSpPr>
            <a:spLocks noGrp="1"/>
          </p:cNvSpPr>
          <p:nvPr>
            <p:ph type="dt" sz="half" idx="19"/>
          </p:nvPr>
        </p:nvSpPr>
        <p:spPr/>
        <p:txBody>
          <a:bodyPr/>
          <a:lstStyle/>
          <a:p>
            <a:fld id="{A29529F9-3C04-4E7C-ACB8-58E8F1B00F07}" type="datetime4">
              <a:rPr lang="en-US" smtClean="0"/>
              <a:t>June 22, 2016</a:t>
            </a:fld>
            <a:endParaRPr lang="it-IT" dirty="0"/>
          </a:p>
        </p:txBody>
      </p:sp>
    </p:spTree>
    <p:extLst>
      <p:ext uri="{BB962C8B-B14F-4D97-AF65-F5344CB8AC3E}">
        <p14:creationId xmlns:p14="http://schemas.microsoft.com/office/powerpoint/2010/main" val="4398943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AUTOSAR methodology</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26</a:t>
            </a:fld>
            <a:endParaRPr lang="it-IT"/>
          </a:p>
        </p:txBody>
      </p:sp>
      <p:sp>
        <p:nvSpPr>
          <p:cNvPr id="4" name="Date Placeholder 3"/>
          <p:cNvSpPr>
            <a:spLocks noGrp="1"/>
          </p:cNvSpPr>
          <p:nvPr>
            <p:ph type="dt" sz="half" idx="19"/>
          </p:nvPr>
        </p:nvSpPr>
        <p:spPr/>
        <p:txBody>
          <a:bodyPr/>
          <a:lstStyle/>
          <a:p>
            <a:fld id="{0628525D-C0B9-453A-A01F-1EF367CD04E9}"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p:txBody>
          <a:bodyPr/>
          <a:lstStyle/>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2000"/>
            <a:ext cx="9242903" cy="60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56563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AUTOSAR </a:t>
            </a:r>
            <a:r>
              <a:rPr lang="en-US" dirty="0" smtClean="0"/>
              <a:t>methodology</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27</a:t>
            </a:fld>
            <a:endParaRPr lang="it-IT"/>
          </a:p>
        </p:txBody>
      </p:sp>
      <p:sp>
        <p:nvSpPr>
          <p:cNvPr id="4" name="Date Placeholder 3"/>
          <p:cNvSpPr>
            <a:spLocks noGrp="1"/>
          </p:cNvSpPr>
          <p:nvPr>
            <p:ph type="dt" sz="half" idx="19"/>
          </p:nvPr>
        </p:nvSpPr>
        <p:spPr/>
        <p:txBody>
          <a:bodyPr/>
          <a:lstStyle/>
          <a:p>
            <a:fld id="{29F8416A-60D7-4130-A3E5-08B3C4E563A7}"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p:txBody>
          <a:bodyPr/>
          <a:lstStyle/>
          <a:p>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6" y="533400"/>
            <a:ext cx="9154886" cy="632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98898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Architecture System Extract</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28</a:t>
            </a:fld>
            <a:endParaRPr lang="it-IT"/>
          </a:p>
        </p:txBody>
      </p:sp>
      <p:sp>
        <p:nvSpPr>
          <p:cNvPr id="4" name="Date Placeholder 3"/>
          <p:cNvSpPr>
            <a:spLocks noGrp="1"/>
          </p:cNvSpPr>
          <p:nvPr>
            <p:ph type="dt" sz="half" idx="19"/>
          </p:nvPr>
        </p:nvSpPr>
        <p:spPr/>
        <p:txBody>
          <a:bodyPr/>
          <a:lstStyle/>
          <a:p>
            <a:fld id="{C90B3626-988E-4930-BF8E-7DCB31BEBB3D}"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998" y="914400"/>
            <a:ext cx="8341077" cy="5333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99062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Autosar Workflow - Software Executables</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29</a:t>
            </a:fld>
            <a:endParaRPr lang="it-IT"/>
          </a:p>
        </p:txBody>
      </p:sp>
      <p:sp>
        <p:nvSpPr>
          <p:cNvPr id="4" name="Date Placeholder 3"/>
          <p:cNvSpPr>
            <a:spLocks noGrp="1"/>
          </p:cNvSpPr>
          <p:nvPr>
            <p:ph type="dt" sz="half" idx="19"/>
          </p:nvPr>
        </p:nvSpPr>
        <p:spPr/>
        <p:txBody>
          <a:bodyPr/>
          <a:lstStyle/>
          <a:p>
            <a:fld id="{B1191FDD-93BB-45F4-868B-AF34651B1F51}"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8" name="Text Placeholder 1"/>
          <p:cNvSpPr>
            <a:spLocks noGrp="1"/>
          </p:cNvSpPr>
          <p:nvPr>
            <p:ph type="body" sz="quarter" idx="14"/>
          </p:nvPr>
        </p:nvSpPr>
        <p:spPr>
          <a:xfrm>
            <a:off x="685800" y="838200"/>
            <a:ext cx="7620000" cy="2362200"/>
          </a:xfrm>
        </p:spPr>
        <p:txBody>
          <a:bodyPr/>
          <a:lstStyle/>
          <a:p>
            <a:pPr marL="342900" indent="-342900">
              <a:buFontTx/>
              <a:buChar char="-"/>
            </a:pPr>
            <a:r>
              <a:rPr lang="en-US" dirty="0" smtClean="0"/>
              <a:t>Top Down Approach used</a:t>
            </a:r>
          </a:p>
          <a:p>
            <a:pPr marL="342900" indent="-342900">
              <a:buFontTx/>
              <a:buChar char="-"/>
            </a:pPr>
            <a:r>
              <a:rPr lang="en-US" dirty="0" smtClean="0"/>
              <a:t>Refer to the attached Document for detailed Workflow</a:t>
            </a:r>
          </a:p>
          <a:p>
            <a:endParaRPr lang="en-US" dirty="0"/>
          </a:p>
        </p:txBody>
      </p:sp>
      <p:graphicFrame>
        <p:nvGraphicFramePr>
          <p:cNvPr id="10" name="Object 9"/>
          <p:cNvGraphicFramePr>
            <a:graphicFrameLocks noChangeAspect="1"/>
          </p:cNvGraphicFramePr>
          <p:nvPr>
            <p:extLst>
              <p:ext uri="{D42A27DB-BD31-4B8C-83A1-F6EECF244321}">
                <p14:modId xmlns:p14="http://schemas.microsoft.com/office/powerpoint/2010/main" val="551796466"/>
              </p:ext>
            </p:extLst>
          </p:nvPr>
        </p:nvGraphicFramePr>
        <p:xfrm>
          <a:off x="3200400" y="3032125"/>
          <a:ext cx="914400" cy="792163"/>
        </p:xfrm>
        <a:graphic>
          <a:graphicData uri="http://schemas.openxmlformats.org/presentationml/2006/ole">
            <mc:AlternateContent xmlns:mc="http://schemas.openxmlformats.org/markup-compatibility/2006">
              <mc:Choice xmlns:v="urn:schemas-microsoft-com:vml" Requires="v">
                <p:oleObj spid="_x0000_s2102" name="Visio" showAsIcon="1" r:id="rId3" imgW="914400" imgH="792360" progId="Visio.Drawing.11">
                  <p:embed/>
                </p:oleObj>
              </mc:Choice>
              <mc:Fallback>
                <p:oleObj name="Visio" showAsIcon="1" r:id="rId3" imgW="914400" imgH="792360" progId="Visio.Drawing.11">
                  <p:embed/>
                  <p:pic>
                    <p:nvPicPr>
                      <p:cNvPr id="0" name=""/>
                      <p:cNvPicPr/>
                      <p:nvPr/>
                    </p:nvPicPr>
                    <p:blipFill>
                      <a:blip r:embed="rId4"/>
                      <a:stretch>
                        <a:fillRect/>
                      </a:stretch>
                    </p:blipFill>
                    <p:spPr>
                      <a:xfrm>
                        <a:off x="3200400" y="3032125"/>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12498685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1524000" y="2514600"/>
            <a:ext cx="6055533" cy="762000"/>
          </a:xfrm>
        </p:spPr>
        <p:txBody>
          <a:bodyPr/>
          <a:lstStyle/>
          <a:p>
            <a:pPr algn="ctr"/>
            <a:r>
              <a:rPr lang="en-US" dirty="0" smtClean="0"/>
              <a:t>AUTOSAR Introduction</a:t>
            </a:r>
          </a:p>
          <a:p>
            <a:pPr algn="ctr"/>
            <a:r>
              <a:rPr lang="en-US" dirty="0" smtClean="0"/>
              <a:t>www.AUTOSAR.org</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3</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dirty="0"/>
          </a:p>
        </p:txBody>
      </p:sp>
      <p:sp>
        <p:nvSpPr>
          <p:cNvPr id="6" name="Date Placeholder 3"/>
          <p:cNvSpPr>
            <a:spLocks noGrp="1"/>
          </p:cNvSpPr>
          <p:nvPr>
            <p:ph type="dt" sz="half" idx="19"/>
          </p:nvPr>
        </p:nvSpPr>
        <p:spPr>
          <a:xfrm>
            <a:off x="6611393" y="6553200"/>
            <a:ext cx="1420768" cy="206531"/>
          </a:xfrm>
        </p:spPr>
        <p:txBody>
          <a:bodyPr/>
          <a:lstStyle/>
          <a:p>
            <a:fld id="{B47A4FCE-6D54-48B3-881D-7A0C8C1E9958}" type="datetime4">
              <a:rPr lang="en-US" smtClean="0"/>
              <a:t>June 22, 2016</a:t>
            </a:fld>
            <a:endParaRPr lang="it-IT" dirty="0"/>
          </a:p>
        </p:txBody>
      </p:sp>
    </p:spTree>
    <p:extLst>
      <p:ext uri="{BB962C8B-B14F-4D97-AF65-F5344CB8AC3E}">
        <p14:creationId xmlns:p14="http://schemas.microsoft.com/office/powerpoint/2010/main" val="34002162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1676400" y="3352800"/>
            <a:ext cx="6055533" cy="322075"/>
          </a:xfrm>
        </p:spPr>
        <p:txBody>
          <a:bodyPr/>
          <a:lstStyle/>
          <a:p>
            <a:r>
              <a:rPr lang="en-US" dirty="0"/>
              <a:t>AUTOSAR </a:t>
            </a:r>
            <a:r>
              <a:rPr lang="en-US" dirty="0" smtClean="0"/>
              <a:t>SWC </a:t>
            </a:r>
            <a:r>
              <a:rPr lang="en-US" dirty="0"/>
              <a:t>Concepts</a:t>
            </a:r>
          </a:p>
        </p:txBody>
      </p:sp>
      <p:sp>
        <p:nvSpPr>
          <p:cNvPr id="3" name="Slide Number Placeholder 2"/>
          <p:cNvSpPr>
            <a:spLocks noGrp="1"/>
          </p:cNvSpPr>
          <p:nvPr>
            <p:ph type="sldNum" sz="quarter" idx="4"/>
          </p:nvPr>
        </p:nvSpPr>
        <p:spPr/>
        <p:txBody>
          <a:bodyPr/>
          <a:lstStyle/>
          <a:p>
            <a:fld id="{9648F461-6B1C-CA42-A063-2DCE900AB2CB}" type="slidenum">
              <a:rPr lang="it-IT" smtClean="0"/>
              <a:pPr/>
              <a:t>30</a:t>
            </a:fld>
            <a:endParaRPr lang="it-IT"/>
          </a:p>
        </p:txBody>
      </p:sp>
      <p:sp>
        <p:nvSpPr>
          <p:cNvPr id="4" name="Date Placeholder 3"/>
          <p:cNvSpPr>
            <a:spLocks noGrp="1"/>
          </p:cNvSpPr>
          <p:nvPr>
            <p:ph type="dt" sz="half" idx="19"/>
          </p:nvPr>
        </p:nvSpPr>
        <p:spPr/>
        <p:txBody>
          <a:bodyPr/>
          <a:lstStyle/>
          <a:p>
            <a:fld id="{7AE21F6B-D0EC-4832-89BC-FDE553D86686}"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Tree>
    <p:extLst>
      <p:ext uri="{BB962C8B-B14F-4D97-AF65-F5344CB8AC3E}">
        <p14:creationId xmlns:p14="http://schemas.microsoft.com/office/powerpoint/2010/main" val="31539215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AUTOSAR SWC</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31</a:t>
            </a:fld>
            <a:endParaRPr lang="it-IT"/>
          </a:p>
        </p:txBody>
      </p:sp>
      <p:sp>
        <p:nvSpPr>
          <p:cNvPr id="4" name="Date Placeholder 3"/>
          <p:cNvSpPr>
            <a:spLocks noGrp="1"/>
          </p:cNvSpPr>
          <p:nvPr>
            <p:ph type="dt" sz="half" idx="19"/>
          </p:nvPr>
        </p:nvSpPr>
        <p:spPr/>
        <p:txBody>
          <a:bodyPr/>
          <a:lstStyle/>
          <a:p>
            <a:fld id="{8DEF5079-5740-40A2-AD8F-3D781AE29A4B}"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p:txBody>
          <a:bodyPr/>
          <a:lstStyle/>
          <a:p>
            <a:r>
              <a:rPr lang="en-US" dirty="0"/>
              <a:t>The AUTOSAR </a:t>
            </a:r>
            <a:r>
              <a:rPr lang="en-US" dirty="0" smtClean="0"/>
              <a:t>SWC </a:t>
            </a:r>
            <a:r>
              <a:rPr lang="en-US" dirty="0"/>
              <a:t>encapsulate </a:t>
            </a:r>
            <a:r>
              <a:rPr lang="en-US" dirty="0" smtClean="0"/>
              <a:t>an application </a:t>
            </a:r>
            <a:r>
              <a:rPr lang="en-US" dirty="0"/>
              <a:t>which runs on the AUTOSAR infrastructure. </a:t>
            </a:r>
            <a:r>
              <a:rPr lang="en-US" dirty="0" smtClean="0"/>
              <a:t>The AUTOSAR SWC </a:t>
            </a:r>
            <a:r>
              <a:rPr lang="en-US" dirty="0"/>
              <a:t>have well-defined interfaces, </a:t>
            </a:r>
            <a:r>
              <a:rPr lang="en-US" dirty="0" smtClean="0"/>
              <a:t>to interact with other AUTOSAR SWCs.</a:t>
            </a:r>
          </a:p>
          <a:p>
            <a:pPr lvl="1"/>
            <a:r>
              <a:rPr lang="en-US" dirty="0" smtClean="0"/>
              <a:t>SWC </a:t>
            </a:r>
            <a:r>
              <a:rPr lang="en-US" dirty="0"/>
              <a:t>Description</a:t>
            </a:r>
          </a:p>
          <a:p>
            <a:pPr lvl="2"/>
            <a:r>
              <a:rPr lang="en-US" dirty="0"/>
              <a:t>For the interfaces as well as other aspects needed for the integration </a:t>
            </a:r>
            <a:r>
              <a:rPr lang="en-US" dirty="0" smtClean="0"/>
              <a:t>of the </a:t>
            </a:r>
            <a:r>
              <a:rPr lang="en-US" dirty="0"/>
              <a:t>AUTOSAR Software Components, AUTOSAR provides a </a:t>
            </a:r>
            <a:r>
              <a:rPr lang="en-US" dirty="0" smtClean="0"/>
              <a:t>standard description </a:t>
            </a:r>
            <a:r>
              <a:rPr lang="en-US" dirty="0"/>
              <a:t>format </a:t>
            </a:r>
            <a:r>
              <a:rPr lang="en-US" dirty="0" smtClean="0"/>
              <a:t>(SWC </a:t>
            </a:r>
            <a:r>
              <a:rPr lang="en-US" dirty="0"/>
              <a:t>Description).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3407229"/>
            <a:ext cx="1695450" cy="257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574764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AUTOSAR SWC</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32</a:t>
            </a:fld>
            <a:endParaRPr lang="it-IT"/>
          </a:p>
        </p:txBody>
      </p:sp>
      <p:sp>
        <p:nvSpPr>
          <p:cNvPr id="4" name="Date Placeholder 3"/>
          <p:cNvSpPr>
            <a:spLocks noGrp="1"/>
          </p:cNvSpPr>
          <p:nvPr>
            <p:ph type="dt" sz="half" idx="19"/>
          </p:nvPr>
        </p:nvSpPr>
        <p:spPr/>
        <p:txBody>
          <a:bodyPr/>
          <a:lstStyle/>
          <a:p>
            <a:fld id="{ACCDF791-4EA2-4B4C-98BE-71DEE21D3BA0}"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p:txBody>
          <a:bodyPr/>
          <a:lstStyle/>
          <a:p>
            <a:r>
              <a:rPr lang="en-US" dirty="0" smtClean="0"/>
              <a:t>AUTOSAR SWC is “atomic” and can’t be split further</a:t>
            </a:r>
          </a:p>
          <a:p>
            <a:r>
              <a:rPr lang="en-US" dirty="0" smtClean="0"/>
              <a:t>Application SW implementation is not specified by AUTOSAR</a:t>
            </a:r>
          </a:p>
          <a:p>
            <a:r>
              <a:rPr lang="en-US" dirty="0" smtClean="0"/>
              <a:t>Application SWC description is specified by AUTOSAR, which influences how SWC is shared</a:t>
            </a:r>
          </a:p>
          <a:p>
            <a:r>
              <a:rPr lang="en-US" dirty="0" smtClean="0"/>
              <a:t>Application SWC is shared as</a:t>
            </a:r>
          </a:p>
          <a:p>
            <a:pPr lvl="1"/>
            <a:r>
              <a:rPr lang="en-US" dirty="0" smtClean="0"/>
              <a:t>ARXML (SWC Description)</a:t>
            </a:r>
          </a:p>
          <a:p>
            <a:pPr lvl="1"/>
            <a:r>
              <a:rPr lang="en-US" dirty="0" smtClean="0"/>
              <a:t>.c/.obj (SWC Implementation)</a:t>
            </a:r>
          </a:p>
          <a:p>
            <a:pPr lvl="1"/>
            <a:endParaRPr lang="en-US" dirty="0" smtClean="0"/>
          </a:p>
          <a:p>
            <a:pPr marL="457200" lvl="1" indent="0">
              <a:buNone/>
            </a:pPr>
            <a:r>
              <a:rPr lang="en-US" dirty="0" smtClean="0"/>
              <a:t> </a:t>
            </a:r>
            <a:endParaRPr lang="en-US" dirty="0"/>
          </a:p>
        </p:txBody>
      </p:sp>
    </p:spTree>
    <p:extLst>
      <p:ext uri="{BB962C8B-B14F-4D97-AF65-F5344CB8AC3E}">
        <p14:creationId xmlns:p14="http://schemas.microsoft.com/office/powerpoint/2010/main" val="60166319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AUTOSAR SWC Description</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33</a:t>
            </a:fld>
            <a:endParaRPr lang="it-IT"/>
          </a:p>
        </p:txBody>
      </p:sp>
      <p:sp>
        <p:nvSpPr>
          <p:cNvPr id="4" name="Date Placeholder 3"/>
          <p:cNvSpPr>
            <a:spLocks noGrp="1"/>
          </p:cNvSpPr>
          <p:nvPr>
            <p:ph type="dt" sz="half" idx="19"/>
          </p:nvPr>
        </p:nvSpPr>
        <p:spPr/>
        <p:txBody>
          <a:bodyPr/>
          <a:lstStyle/>
          <a:p>
            <a:fld id="{6ADF5878-4790-43E3-A8C2-78FACE32D9F0}"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p:txBody>
          <a:bodyPr/>
          <a:lstStyle/>
          <a:p>
            <a:r>
              <a:rPr lang="en-US" dirty="0"/>
              <a:t>The AUTOSAR </a:t>
            </a:r>
            <a:r>
              <a:rPr lang="en-US" dirty="0" smtClean="0"/>
              <a:t>SWC Description contains</a:t>
            </a:r>
            <a:r>
              <a:rPr lang="en-US" dirty="0"/>
              <a:t>:</a:t>
            </a:r>
          </a:p>
          <a:p>
            <a:pPr lvl="1"/>
            <a:r>
              <a:rPr lang="en-US" dirty="0" smtClean="0"/>
              <a:t>The </a:t>
            </a:r>
            <a:r>
              <a:rPr lang="en-US" dirty="0"/>
              <a:t>operations and data elements </a:t>
            </a:r>
            <a:r>
              <a:rPr lang="en-US" dirty="0" smtClean="0"/>
              <a:t>that the </a:t>
            </a:r>
            <a:r>
              <a:rPr lang="en-US" dirty="0"/>
              <a:t>software component provides </a:t>
            </a:r>
            <a:r>
              <a:rPr lang="en-US" dirty="0" smtClean="0"/>
              <a:t>and requires described </a:t>
            </a:r>
            <a:r>
              <a:rPr lang="en-US" dirty="0"/>
              <a:t>using the </a:t>
            </a:r>
            <a:r>
              <a:rPr lang="en-US" dirty="0" smtClean="0"/>
              <a:t>port-interface concept</a:t>
            </a:r>
            <a:endParaRPr lang="en-US" dirty="0"/>
          </a:p>
          <a:p>
            <a:pPr lvl="1"/>
            <a:r>
              <a:rPr lang="en-US" dirty="0" smtClean="0"/>
              <a:t>The </a:t>
            </a:r>
            <a:r>
              <a:rPr lang="en-US" dirty="0"/>
              <a:t>resources needed by the </a:t>
            </a:r>
            <a:r>
              <a:rPr lang="en-US" dirty="0" smtClean="0"/>
              <a:t>software component </a:t>
            </a:r>
            <a:r>
              <a:rPr lang="en-US" dirty="0"/>
              <a:t>(memory, CPU-time, etc.),</a:t>
            </a:r>
          </a:p>
          <a:p>
            <a:pPr lvl="1"/>
            <a:r>
              <a:rPr lang="en-US" dirty="0" smtClean="0"/>
              <a:t>Information </a:t>
            </a:r>
            <a:r>
              <a:rPr lang="en-US" dirty="0"/>
              <a:t>regarding the </a:t>
            </a:r>
            <a:r>
              <a:rPr lang="en-US" dirty="0" smtClean="0"/>
              <a:t>specific implementation </a:t>
            </a:r>
            <a:r>
              <a:rPr lang="en-US" dirty="0"/>
              <a:t>of the </a:t>
            </a:r>
            <a:r>
              <a:rPr lang="en-US" dirty="0" smtClean="0"/>
              <a:t>software component</a:t>
            </a:r>
            <a:r>
              <a:rPr lang="en-US" dirty="0"/>
              <a:t>.</a:t>
            </a:r>
          </a:p>
          <a:p>
            <a:pPr lvl="1"/>
            <a:r>
              <a:rPr lang="en-US" dirty="0" smtClean="0"/>
              <a:t>The </a:t>
            </a:r>
            <a:r>
              <a:rPr lang="en-US" dirty="0"/>
              <a:t>structure and format of </a:t>
            </a:r>
            <a:r>
              <a:rPr lang="en-US" dirty="0" smtClean="0"/>
              <a:t>this description </a:t>
            </a:r>
            <a:r>
              <a:rPr lang="en-US" dirty="0"/>
              <a:t>is called “software </a:t>
            </a:r>
            <a:r>
              <a:rPr lang="en-US" dirty="0" smtClean="0"/>
              <a:t>component template</a:t>
            </a:r>
            <a:r>
              <a:rPr lang="en-US" dirty="0"/>
              <a:t>”.</a:t>
            </a:r>
          </a:p>
        </p:txBody>
      </p:sp>
    </p:spTree>
    <p:extLst>
      <p:ext uri="{BB962C8B-B14F-4D97-AF65-F5344CB8AC3E}">
        <p14:creationId xmlns:p14="http://schemas.microsoft.com/office/powerpoint/2010/main" val="31099300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Application SWC</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34</a:t>
            </a:fld>
            <a:endParaRPr lang="it-IT"/>
          </a:p>
        </p:txBody>
      </p:sp>
      <p:sp>
        <p:nvSpPr>
          <p:cNvPr id="4" name="Date Placeholder 3"/>
          <p:cNvSpPr>
            <a:spLocks noGrp="1"/>
          </p:cNvSpPr>
          <p:nvPr>
            <p:ph type="dt" sz="half" idx="19"/>
          </p:nvPr>
        </p:nvSpPr>
        <p:spPr/>
        <p:txBody>
          <a:bodyPr/>
          <a:lstStyle/>
          <a:p>
            <a:fld id="{229F5F10-3D75-4504-B6F7-8B50CEB2A482}"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40000" y="990600"/>
            <a:ext cx="8045200" cy="5194300"/>
          </a:xfrm>
        </p:spPr>
        <p:txBody>
          <a:bodyPr>
            <a:normAutofit/>
          </a:bodyPr>
          <a:lstStyle/>
          <a:p>
            <a:r>
              <a:rPr lang="en-US" dirty="0" smtClean="0"/>
              <a:t>Specialized SWCs are used in the AUTOSAR layered architecture.</a:t>
            </a:r>
          </a:p>
          <a:p>
            <a:r>
              <a:rPr lang="en-US" dirty="0" smtClean="0"/>
              <a:t>Following are various type of SWCs</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pPr marL="0" indent="0">
              <a:buNone/>
            </a:pPr>
            <a:endParaRPr lang="en-US" dirty="0" smtClean="0"/>
          </a:p>
          <a:p>
            <a:pPr marL="0" indent="0">
              <a:buNone/>
            </a:pPr>
            <a:endParaRPr lang="en-US" dirty="0"/>
          </a:p>
          <a:p>
            <a:pPr marL="0" indent="0">
              <a:buNone/>
            </a:pPr>
            <a:endParaRPr lang="en-US" dirty="0" smtClean="0"/>
          </a:p>
        </p:txBody>
      </p:sp>
      <p:pic>
        <p:nvPicPr>
          <p:cNvPr id="706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286000"/>
            <a:ext cx="5969000" cy="3311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37835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Composition</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35</a:t>
            </a:fld>
            <a:endParaRPr lang="it-IT"/>
          </a:p>
        </p:txBody>
      </p:sp>
      <p:sp>
        <p:nvSpPr>
          <p:cNvPr id="4" name="Date Placeholder 3"/>
          <p:cNvSpPr>
            <a:spLocks noGrp="1"/>
          </p:cNvSpPr>
          <p:nvPr>
            <p:ph type="dt" sz="half" idx="19"/>
          </p:nvPr>
        </p:nvSpPr>
        <p:spPr/>
        <p:txBody>
          <a:bodyPr/>
          <a:lstStyle/>
          <a:p>
            <a:fld id="{D96E243C-B5AF-4FC8-AED2-6A93DAD0C6EB}"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40000" y="762000"/>
            <a:ext cx="8045200" cy="5422900"/>
          </a:xfrm>
        </p:spPr>
        <p:txBody>
          <a:bodyPr/>
          <a:lstStyle/>
          <a:p>
            <a:r>
              <a:rPr lang="en-US" dirty="0" smtClean="0"/>
              <a:t>Composition </a:t>
            </a:r>
            <a:r>
              <a:rPr lang="en-US" dirty="0"/>
              <a:t>aggregates </a:t>
            </a:r>
            <a:r>
              <a:rPr lang="en-US" dirty="0" smtClean="0"/>
              <a:t>SWCs and other compositions.</a:t>
            </a:r>
          </a:p>
          <a:p>
            <a:r>
              <a:rPr lang="en-US" dirty="0" smtClean="0"/>
              <a:t>Composition uses Connectors </a:t>
            </a:r>
            <a:r>
              <a:rPr lang="en-US" dirty="0"/>
              <a:t>for primarily </a:t>
            </a:r>
            <a:endParaRPr lang="en-US" dirty="0" smtClean="0"/>
          </a:p>
          <a:p>
            <a:pPr lvl="1"/>
            <a:r>
              <a:rPr lang="en-US" dirty="0" smtClean="0"/>
              <a:t>Connecting SWCs among </a:t>
            </a:r>
            <a:r>
              <a:rPr lang="en-US" dirty="0"/>
              <a:t>each others and </a:t>
            </a:r>
            <a:endParaRPr lang="en-US" dirty="0" smtClean="0"/>
          </a:p>
          <a:p>
            <a:pPr lvl="1"/>
            <a:r>
              <a:rPr lang="en-US" dirty="0" smtClean="0"/>
              <a:t>Towards </a:t>
            </a:r>
            <a:r>
              <a:rPr lang="en-US" dirty="0"/>
              <a:t>the surface of </a:t>
            </a:r>
            <a:r>
              <a:rPr lang="en-US" dirty="0" smtClean="0"/>
              <a:t>the Composition. </a:t>
            </a:r>
          </a:p>
          <a:p>
            <a:endParaRPr lang="en-US" dirty="0" smtClean="0"/>
          </a:p>
          <a:p>
            <a:endParaRPr lang="en-US" dirty="0"/>
          </a:p>
          <a:p>
            <a:endParaRPr lang="en-US" dirty="0" smtClean="0"/>
          </a:p>
          <a:p>
            <a:endParaRPr lang="en-US" dirty="0"/>
          </a:p>
          <a:p>
            <a:endParaRPr lang="en-US" dirty="0"/>
          </a:p>
          <a:p>
            <a:r>
              <a:rPr lang="en-US" dirty="0" smtClean="0"/>
              <a:t>By using composition, </a:t>
            </a:r>
            <a:r>
              <a:rPr lang="en-US" dirty="0"/>
              <a:t>hierarchical structures </a:t>
            </a:r>
            <a:r>
              <a:rPr lang="en-US" dirty="0" smtClean="0"/>
              <a:t>of SWCs can </a:t>
            </a:r>
            <a:r>
              <a:rPr lang="en-US" dirty="0"/>
              <a:t>be created.</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1981200"/>
            <a:ext cx="5429250"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4027714"/>
            <a:ext cx="4842711" cy="2781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158931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SWC type details</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36</a:t>
            </a:fld>
            <a:endParaRPr lang="it-IT"/>
          </a:p>
        </p:txBody>
      </p:sp>
      <p:sp>
        <p:nvSpPr>
          <p:cNvPr id="4" name="Date Placeholder 3"/>
          <p:cNvSpPr>
            <a:spLocks noGrp="1"/>
          </p:cNvSpPr>
          <p:nvPr>
            <p:ph type="dt" sz="half" idx="19"/>
          </p:nvPr>
        </p:nvSpPr>
        <p:spPr/>
        <p:txBody>
          <a:bodyPr/>
          <a:lstStyle/>
          <a:p>
            <a:fld id="{E21F8091-F49B-4BCA-BBDB-A21E0705FA12}"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p:txBody>
          <a:bodyPr>
            <a:normAutofit/>
          </a:bodyPr>
          <a:lstStyle/>
          <a:p>
            <a:r>
              <a:rPr lang="en-US" dirty="0" smtClean="0"/>
              <a:t>Application  SWC: </a:t>
            </a:r>
            <a:r>
              <a:rPr lang="en-US" dirty="0"/>
              <a:t>represents the hardware independent application software</a:t>
            </a:r>
          </a:p>
          <a:p>
            <a:r>
              <a:rPr lang="en-US" dirty="0" smtClean="0"/>
              <a:t>Sensor </a:t>
            </a:r>
            <a:r>
              <a:rPr lang="en-US" dirty="0"/>
              <a:t>Actuator </a:t>
            </a:r>
            <a:r>
              <a:rPr lang="en-US" dirty="0" smtClean="0"/>
              <a:t>SWC: </a:t>
            </a:r>
            <a:r>
              <a:rPr lang="en-US" dirty="0"/>
              <a:t>software representation of a sensor/actuator to its hardware description provided by the ECU Resource Template</a:t>
            </a:r>
          </a:p>
          <a:p>
            <a:r>
              <a:rPr lang="en-US" dirty="0" smtClean="0"/>
              <a:t>Parameter SWC: </a:t>
            </a:r>
            <a:r>
              <a:rPr lang="en-US" dirty="0"/>
              <a:t>defines the shared calibrations of the application software</a:t>
            </a:r>
          </a:p>
          <a:p>
            <a:r>
              <a:rPr lang="en-US" dirty="0" smtClean="0"/>
              <a:t>NvBlock SWC: </a:t>
            </a:r>
            <a:r>
              <a:rPr lang="en-US" dirty="0"/>
              <a:t>defines the non-volatile data elements of the application software</a:t>
            </a:r>
          </a:p>
          <a:p>
            <a:r>
              <a:rPr lang="en-US" dirty="0" smtClean="0"/>
              <a:t>Complex </a:t>
            </a:r>
            <a:r>
              <a:rPr lang="en-US" dirty="0"/>
              <a:t>Device Driver </a:t>
            </a:r>
            <a:r>
              <a:rPr lang="en-US" dirty="0" smtClean="0"/>
              <a:t>SWC: </a:t>
            </a:r>
            <a:r>
              <a:rPr lang="en-US" dirty="0"/>
              <a:t>has direct access to the hardware resources on an ECU and is therefore linked to a specific ECU or specific hardware</a:t>
            </a:r>
          </a:p>
          <a:p>
            <a:r>
              <a:rPr lang="en-US" dirty="0" smtClean="0"/>
              <a:t>ECU </a:t>
            </a:r>
            <a:r>
              <a:rPr lang="en-US" dirty="0"/>
              <a:t>Abstraction </a:t>
            </a:r>
            <a:r>
              <a:rPr lang="en-US" dirty="0" smtClean="0"/>
              <a:t>SWC: </a:t>
            </a:r>
            <a:r>
              <a:rPr lang="en-US" dirty="0"/>
              <a:t>resides between a software-component that wants to access the ECU periphery and the Microcontroller </a:t>
            </a:r>
            <a:r>
              <a:rPr lang="en-US" dirty="0" smtClean="0"/>
              <a:t>Abstraction</a:t>
            </a:r>
          </a:p>
          <a:p>
            <a:r>
              <a:rPr lang="en-US" dirty="0" smtClean="0"/>
              <a:t>Service </a:t>
            </a:r>
            <a:r>
              <a:rPr lang="en-US" dirty="0"/>
              <a:t>Proxy </a:t>
            </a:r>
            <a:r>
              <a:rPr lang="en-US" dirty="0" smtClean="0"/>
              <a:t>SWC: Provides </a:t>
            </a:r>
            <a:r>
              <a:rPr lang="en-US" dirty="0"/>
              <a:t>the ability to express a software-component, which provides access to an internal service for remote ECUs. </a:t>
            </a:r>
            <a:r>
              <a:rPr lang="en-US" dirty="0" smtClean="0"/>
              <a:t>It acts as a proxy for the service providing access to the service</a:t>
            </a:r>
          </a:p>
          <a:p>
            <a:r>
              <a:rPr lang="en-US" dirty="0"/>
              <a:t>Service </a:t>
            </a:r>
            <a:r>
              <a:rPr lang="en-US" dirty="0" smtClean="0"/>
              <a:t>SWC: </a:t>
            </a:r>
            <a:r>
              <a:rPr lang="en-US" dirty="0"/>
              <a:t>used for configuring services for a given ECU. </a:t>
            </a:r>
            <a:endParaRPr lang="en-US" dirty="0" smtClean="0"/>
          </a:p>
          <a:p>
            <a:endParaRPr lang="en-US" dirty="0"/>
          </a:p>
        </p:txBody>
      </p:sp>
    </p:spTree>
    <p:extLst>
      <p:ext uri="{BB962C8B-B14F-4D97-AF65-F5344CB8AC3E}">
        <p14:creationId xmlns:p14="http://schemas.microsoft.com/office/powerpoint/2010/main" val="33204783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Typical SW-Cs usage in ECU</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37</a:t>
            </a:fld>
            <a:endParaRPr lang="it-IT"/>
          </a:p>
        </p:txBody>
      </p:sp>
      <p:sp>
        <p:nvSpPr>
          <p:cNvPr id="4" name="Date Placeholder 3"/>
          <p:cNvSpPr>
            <a:spLocks noGrp="1"/>
          </p:cNvSpPr>
          <p:nvPr>
            <p:ph type="dt" sz="half" idx="19"/>
          </p:nvPr>
        </p:nvSpPr>
        <p:spPr/>
        <p:txBody>
          <a:bodyPr/>
          <a:lstStyle/>
          <a:p>
            <a:fld id="{9E58FF77-1F8B-4BAC-A8B9-5A341555BDFA}"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788961"/>
            <a:ext cx="8001000" cy="60261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6858000" y="3581400"/>
            <a:ext cx="838200" cy="1905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Complex Device Drivers</a:t>
            </a:r>
            <a:endParaRPr lang="en-US" sz="1200" dirty="0">
              <a:solidFill>
                <a:schemeClr val="tx1"/>
              </a:solidFill>
            </a:endParaRPr>
          </a:p>
        </p:txBody>
      </p:sp>
    </p:spTree>
    <p:extLst>
      <p:ext uri="{BB962C8B-B14F-4D97-AF65-F5344CB8AC3E}">
        <p14:creationId xmlns:p14="http://schemas.microsoft.com/office/powerpoint/2010/main" val="11899281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SWC description summary</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38</a:t>
            </a:fld>
            <a:endParaRPr lang="it-IT"/>
          </a:p>
        </p:txBody>
      </p:sp>
      <p:sp>
        <p:nvSpPr>
          <p:cNvPr id="4" name="Date Placeholder 3"/>
          <p:cNvSpPr>
            <a:spLocks noGrp="1"/>
          </p:cNvSpPr>
          <p:nvPr>
            <p:ph type="dt" sz="half" idx="19"/>
          </p:nvPr>
        </p:nvSpPr>
        <p:spPr/>
        <p:txBody>
          <a:bodyPr/>
          <a:lstStyle/>
          <a:p>
            <a:fld id="{9DFA601C-05C1-4F5C-B0A0-E45267BEE69A}"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p:txBody>
          <a:bodyPr/>
          <a:lstStyle/>
          <a:p>
            <a:r>
              <a:rPr lang="en-US" dirty="0" smtClean="0"/>
              <a:t>SWC descriptions can be summarized as</a:t>
            </a:r>
          </a:p>
          <a:p>
            <a:pPr lvl="1"/>
            <a:r>
              <a:rPr lang="en-US" dirty="0" smtClean="0"/>
              <a:t>Structure</a:t>
            </a:r>
          </a:p>
          <a:p>
            <a:pPr lvl="1"/>
            <a:r>
              <a:rPr lang="en-US" dirty="0" smtClean="0"/>
              <a:t>Behavior</a:t>
            </a:r>
          </a:p>
          <a:p>
            <a:pPr lvl="1"/>
            <a:r>
              <a:rPr lang="en-US" dirty="0" smtClean="0"/>
              <a:t>Resource</a:t>
            </a:r>
          </a:p>
          <a:p>
            <a:pPr lvl="1"/>
            <a:endParaRPr lang="en-US" dirty="0"/>
          </a:p>
        </p:txBody>
      </p:sp>
    </p:spTree>
    <p:extLst>
      <p:ext uri="{BB962C8B-B14F-4D97-AF65-F5344CB8AC3E}">
        <p14:creationId xmlns:p14="http://schemas.microsoft.com/office/powerpoint/2010/main" val="2099494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SWC structure</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39</a:t>
            </a:fld>
            <a:endParaRPr lang="it-IT"/>
          </a:p>
        </p:txBody>
      </p:sp>
      <p:sp>
        <p:nvSpPr>
          <p:cNvPr id="4" name="Date Placeholder 3"/>
          <p:cNvSpPr>
            <a:spLocks noGrp="1"/>
          </p:cNvSpPr>
          <p:nvPr>
            <p:ph type="dt" sz="half" idx="19"/>
          </p:nvPr>
        </p:nvSpPr>
        <p:spPr/>
        <p:txBody>
          <a:bodyPr/>
          <a:lstStyle/>
          <a:p>
            <a:fld id="{7B15B233-01C7-43B1-8168-F523AA5D4F76}"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p:txBody>
          <a:bodyPr/>
          <a:lstStyle/>
          <a:p>
            <a:r>
              <a:rPr lang="en-US" dirty="0" smtClean="0"/>
              <a:t>SWC structure is represented using following architecture elements</a:t>
            </a:r>
          </a:p>
          <a:p>
            <a:pPr lvl="1"/>
            <a:r>
              <a:rPr lang="en-US" dirty="0" smtClean="0"/>
              <a:t>Ports</a:t>
            </a:r>
          </a:p>
          <a:p>
            <a:pPr lvl="1"/>
            <a:r>
              <a:rPr lang="en-US" dirty="0" smtClean="0"/>
              <a:t>Interface</a:t>
            </a:r>
          </a:p>
          <a:p>
            <a:pPr lvl="1"/>
            <a:r>
              <a:rPr lang="en-US" dirty="0" smtClean="0"/>
              <a:t>Internal Behavior</a:t>
            </a:r>
          </a:p>
        </p:txBody>
      </p:sp>
      <p:pic>
        <p:nvPicPr>
          <p:cNvPr id="122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10" y="2492829"/>
            <a:ext cx="8756890" cy="4288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90526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AUTOSAR - www.autosar.org</a:t>
            </a:r>
          </a:p>
        </p:txBody>
      </p:sp>
      <p:sp>
        <p:nvSpPr>
          <p:cNvPr id="3" name="Slide Number Placeholder 2"/>
          <p:cNvSpPr>
            <a:spLocks noGrp="1"/>
          </p:cNvSpPr>
          <p:nvPr>
            <p:ph type="sldNum" sz="quarter" idx="4"/>
          </p:nvPr>
        </p:nvSpPr>
        <p:spPr/>
        <p:txBody>
          <a:bodyPr/>
          <a:lstStyle/>
          <a:p>
            <a:fld id="{9648F461-6B1C-CA42-A063-2DCE900AB2CB}" type="slidenum">
              <a:rPr lang="it-IT" smtClean="0"/>
              <a:pPr/>
              <a:t>4</a:t>
            </a:fld>
            <a:endParaRPr lang="it-IT"/>
          </a:p>
        </p:txBody>
      </p:sp>
      <p:sp>
        <p:nvSpPr>
          <p:cNvPr id="4" name="Date Placeholder 3"/>
          <p:cNvSpPr>
            <a:spLocks noGrp="1"/>
          </p:cNvSpPr>
          <p:nvPr>
            <p:ph type="dt" sz="half" idx="19"/>
          </p:nvPr>
        </p:nvSpPr>
        <p:spPr/>
        <p:txBody>
          <a:bodyPr/>
          <a:lstStyle/>
          <a:p>
            <a:fld id="{6AF00280-CADD-40A7-9273-CB750E73BEEF}" type="datetime4">
              <a:rPr lang="en-US" smtClean="0"/>
              <a:t>June 22, 2016</a:t>
            </a:fld>
            <a:endParaRPr lang="it-IT" dirty="0"/>
          </a:p>
        </p:txBody>
      </p:sp>
      <p:sp>
        <p:nvSpPr>
          <p:cNvPr id="5" name="Footer Placeholder 4"/>
          <p:cNvSpPr>
            <a:spLocks noGrp="1"/>
          </p:cNvSpPr>
          <p:nvPr>
            <p:ph type="ftr" sz="quarter" idx="20"/>
          </p:nvPr>
        </p:nvSpPr>
        <p:spPr/>
        <p:txBody>
          <a:bodyPr/>
          <a:lstStyle/>
          <a:p>
            <a:r>
              <a:rPr lang="it-IT" smtClean="0"/>
              <a:t>Title of the presentation</a:t>
            </a:r>
            <a:endParaRPr lang="it-IT" dirty="0"/>
          </a:p>
        </p:txBody>
      </p:sp>
      <p:sp>
        <p:nvSpPr>
          <p:cNvPr id="9" name="Content Placeholder 1"/>
          <p:cNvSpPr txBox="1">
            <a:spLocks/>
          </p:cNvSpPr>
          <p:nvPr/>
        </p:nvSpPr>
        <p:spPr>
          <a:xfrm>
            <a:off x="314325" y="762000"/>
            <a:ext cx="8537575" cy="548640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65760" indent="-365760"/>
            <a:r>
              <a:rPr lang="en-US" sz="2000" dirty="0" smtClean="0"/>
              <a:t>AUTOSAR (</a:t>
            </a:r>
            <a:r>
              <a:rPr lang="en-US" sz="2000" b="1" dirty="0" smtClean="0"/>
              <a:t>AUT</a:t>
            </a:r>
            <a:r>
              <a:rPr lang="en-US" sz="2000" dirty="0" smtClean="0"/>
              <a:t>omotive </a:t>
            </a:r>
            <a:r>
              <a:rPr lang="en-US" sz="2000" b="1" dirty="0" smtClean="0"/>
              <a:t>O</a:t>
            </a:r>
            <a:r>
              <a:rPr lang="en-US" sz="2000" dirty="0" smtClean="0"/>
              <a:t>pen </a:t>
            </a:r>
            <a:r>
              <a:rPr lang="en-US" sz="2000" b="1" dirty="0" smtClean="0"/>
              <a:t>S</a:t>
            </a:r>
            <a:r>
              <a:rPr lang="en-US" sz="2000" dirty="0" smtClean="0"/>
              <a:t>ystem </a:t>
            </a:r>
            <a:r>
              <a:rPr lang="en-US" sz="2000" b="1" dirty="0" smtClean="0"/>
              <a:t>AR</a:t>
            </a:r>
            <a:r>
              <a:rPr lang="en-US" sz="2000" dirty="0" smtClean="0"/>
              <a:t>chitecture) is a worldwide development partnership of car manufacturers, suppliers and other companies from the electronics, semiconductor and software industry.</a:t>
            </a:r>
            <a:br>
              <a:rPr lang="en-US" sz="2000" dirty="0" smtClean="0"/>
            </a:br>
            <a:endParaRPr lang="en-US" sz="2000" dirty="0" smtClean="0"/>
          </a:p>
          <a:p>
            <a:pPr marL="365760" indent="-365760"/>
            <a:r>
              <a:rPr lang="en-US" sz="2000" dirty="0" smtClean="0"/>
              <a:t>Paves the way for innovative electronic systems that further improve performance, safety and environmental friendliness </a:t>
            </a:r>
            <a:br>
              <a:rPr lang="en-US" sz="2000" dirty="0" smtClean="0"/>
            </a:br>
            <a:endParaRPr lang="en-US" sz="2000" dirty="0" smtClean="0"/>
          </a:p>
          <a:p>
            <a:pPr marL="365760" indent="-365760"/>
            <a:r>
              <a:rPr lang="en-US" sz="2000" dirty="0" smtClean="0"/>
              <a:t>Is a strong global partnership that creates one common standard: "Cooperate on standards, compete on implementation" </a:t>
            </a:r>
            <a:br>
              <a:rPr lang="en-US" sz="2000" dirty="0" smtClean="0"/>
            </a:br>
            <a:endParaRPr lang="en-US" sz="2000" dirty="0" smtClean="0"/>
          </a:p>
          <a:p>
            <a:pPr marL="365760" indent="-365760"/>
            <a:r>
              <a:rPr lang="en-US" sz="2000" dirty="0" smtClean="0"/>
              <a:t>Is a key enabling technology to manage the growing electrics/electronics complexity. It aims to be prepared for the upcoming technologies and to improve cost-efficiency without making any compromise with respect to quality </a:t>
            </a:r>
            <a:br>
              <a:rPr lang="en-US" sz="2000" dirty="0" smtClean="0"/>
            </a:br>
            <a:endParaRPr lang="en-US" sz="2000" dirty="0" smtClean="0"/>
          </a:p>
          <a:p>
            <a:pPr marL="365760" indent="-365760"/>
            <a:r>
              <a:rPr lang="en-US" sz="2000" dirty="0" smtClean="0"/>
              <a:t>Facilitates the exchange and update of software and hardware over the service life of the vehicle</a:t>
            </a:r>
            <a:endParaRPr lang="en-US" dirty="0"/>
          </a:p>
        </p:txBody>
      </p:sp>
    </p:spTree>
    <p:extLst>
      <p:ext uri="{BB962C8B-B14F-4D97-AF65-F5344CB8AC3E}">
        <p14:creationId xmlns:p14="http://schemas.microsoft.com/office/powerpoint/2010/main" val="32011580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Ports</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40</a:t>
            </a:fld>
            <a:endParaRPr lang="it-IT"/>
          </a:p>
        </p:txBody>
      </p:sp>
      <p:sp>
        <p:nvSpPr>
          <p:cNvPr id="4" name="Date Placeholder 3"/>
          <p:cNvSpPr>
            <a:spLocks noGrp="1"/>
          </p:cNvSpPr>
          <p:nvPr>
            <p:ph type="dt" sz="half" idx="19"/>
          </p:nvPr>
        </p:nvSpPr>
        <p:spPr/>
        <p:txBody>
          <a:bodyPr/>
          <a:lstStyle/>
          <a:p>
            <a:fld id="{FEAB8AC6-D988-4D38-B12A-7C188E185F85}"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p:txBody>
          <a:bodyPr/>
          <a:lstStyle/>
          <a:p>
            <a:r>
              <a:rPr lang="en-US" dirty="0"/>
              <a:t>Ports are used to establish connections between </a:t>
            </a:r>
            <a:r>
              <a:rPr lang="en-US" dirty="0" smtClean="0"/>
              <a:t>SWCs</a:t>
            </a:r>
            <a:r>
              <a:rPr lang="en-US" dirty="0"/>
              <a:t>, by assigning interfaces to each port. </a:t>
            </a:r>
            <a:endParaRPr lang="en-US" dirty="0" smtClean="0"/>
          </a:p>
          <a:p>
            <a:r>
              <a:rPr lang="en-US" dirty="0" smtClean="0"/>
              <a:t>Based </a:t>
            </a:r>
            <a:r>
              <a:rPr lang="en-US" dirty="0"/>
              <a:t>on the direction of communication, Ports are be classified as</a:t>
            </a:r>
          </a:p>
          <a:p>
            <a:pPr lvl="1"/>
            <a:r>
              <a:rPr lang="en-US" dirty="0"/>
              <a:t>Provided Port – Ports which carry information produced by an </a:t>
            </a:r>
            <a:r>
              <a:rPr lang="en-US" dirty="0" smtClean="0"/>
              <a:t>SWC </a:t>
            </a:r>
            <a:r>
              <a:rPr lang="en-US" dirty="0"/>
              <a:t>to other </a:t>
            </a:r>
            <a:r>
              <a:rPr lang="en-US" dirty="0" smtClean="0"/>
              <a:t>SWCs</a:t>
            </a:r>
            <a:endParaRPr lang="en-US" dirty="0"/>
          </a:p>
          <a:p>
            <a:pPr lvl="1"/>
            <a:r>
              <a:rPr lang="en-US" dirty="0"/>
              <a:t>Required Port – Ports which carry information consumed by an </a:t>
            </a:r>
            <a:r>
              <a:rPr lang="en-US" dirty="0" smtClean="0"/>
              <a:t>SWC </a:t>
            </a:r>
            <a:r>
              <a:rPr lang="en-US" dirty="0"/>
              <a:t>from other </a:t>
            </a:r>
            <a:r>
              <a:rPr lang="en-US" dirty="0" smtClean="0"/>
              <a:t>SWCs</a:t>
            </a:r>
          </a:p>
          <a:p>
            <a:pPr lvl="1"/>
            <a:r>
              <a:rPr lang="en-US" dirty="0"/>
              <a:t>Provided Required - combines the ability to </a:t>
            </a:r>
            <a:r>
              <a:rPr lang="en-US" dirty="0" smtClean="0"/>
              <a:t>provide and </a:t>
            </a:r>
            <a:r>
              <a:rPr lang="en-US" dirty="0"/>
              <a:t>require services or data in </a:t>
            </a:r>
            <a:r>
              <a:rPr lang="en-US" dirty="0" smtClean="0"/>
              <a:t>within the SWC and across SWCs </a:t>
            </a:r>
            <a:endParaRPr lang="en-US" dirty="0"/>
          </a:p>
        </p:txBody>
      </p:sp>
    </p:spTree>
    <p:extLst>
      <p:ext uri="{BB962C8B-B14F-4D97-AF65-F5344CB8AC3E}">
        <p14:creationId xmlns:p14="http://schemas.microsoft.com/office/powerpoint/2010/main" val="66006344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Interface</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41</a:t>
            </a:fld>
            <a:endParaRPr lang="it-IT"/>
          </a:p>
        </p:txBody>
      </p:sp>
      <p:sp>
        <p:nvSpPr>
          <p:cNvPr id="4" name="Date Placeholder 3"/>
          <p:cNvSpPr>
            <a:spLocks noGrp="1"/>
          </p:cNvSpPr>
          <p:nvPr>
            <p:ph type="dt" sz="half" idx="19"/>
          </p:nvPr>
        </p:nvSpPr>
        <p:spPr/>
        <p:txBody>
          <a:bodyPr/>
          <a:lstStyle/>
          <a:p>
            <a:fld id="{514E6537-EB4C-410D-A8FD-7FC8070C865B}"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p:txBody>
          <a:bodyPr/>
          <a:lstStyle/>
          <a:p>
            <a:r>
              <a:rPr lang="en-US" dirty="0" smtClean="0"/>
              <a:t>Interface provides </a:t>
            </a:r>
            <a:r>
              <a:rPr lang="en-US" dirty="0"/>
              <a:t>means to formally verify structural and </a:t>
            </a:r>
            <a:r>
              <a:rPr lang="en-US" dirty="0" smtClean="0"/>
              <a:t>dynamic compatibility </a:t>
            </a:r>
            <a:r>
              <a:rPr lang="en-US" dirty="0"/>
              <a:t>between software-components</a:t>
            </a:r>
            <a:r>
              <a:rPr lang="en-US" dirty="0" smtClean="0"/>
              <a:t>.</a:t>
            </a:r>
          </a:p>
          <a:p>
            <a:r>
              <a:rPr lang="en-US" dirty="0" smtClean="0"/>
              <a:t>Interfaces are used to represent the data and control flow</a:t>
            </a:r>
          </a:p>
          <a:p>
            <a:r>
              <a:rPr lang="en-US" dirty="0" smtClean="0"/>
              <a:t>Based </a:t>
            </a:r>
            <a:r>
              <a:rPr lang="en-US" dirty="0"/>
              <a:t>on kind of information exchanged between </a:t>
            </a:r>
            <a:r>
              <a:rPr lang="en-US" dirty="0" smtClean="0"/>
              <a:t>SWCs</a:t>
            </a:r>
            <a:r>
              <a:rPr lang="en-US" dirty="0"/>
              <a:t>, following type of interfaces is present</a:t>
            </a:r>
          </a:p>
          <a:p>
            <a:pPr lvl="1"/>
            <a:r>
              <a:rPr lang="en-US" dirty="0" smtClean="0"/>
              <a:t>Data </a:t>
            </a:r>
            <a:r>
              <a:rPr lang="en-US" dirty="0"/>
              <a:t>Interface : Is an interface which shares data </a:t>
            </a:r>
            <a:r>
              <a:rPr lang="en-US" dirty="0" smtClean="0"/>
              <a:t>between the SWCs</a:t>
            </a:r>
            <a:endParaRPr lang="en-US" dirty="0"/>
          </a:p>
          <a:p>
            <a:pPr lvl="1"/>
            <a:r>
              <a:rPr lang="en-US" dirty="0" smtClean="0"/>
              <a:t>Client </a:t>
            </a:r>
            <a:r>
              <a:rPr lang="en-US" dirty="0"/>
              <a:t>Server Interface : Is an interface which shares operations between </a:t>
            </a:r>
            <a:r>
              <a:rPr lang="en-US" dirty="0" smtClean="0"/>
              <a:t> the SWCs</a:t>
            </a:r>
            <a:endParaRPr lang="en-US" dirty="0"/>
          </a:p>
          <a:p>
            <a:pPr lvl="1"/>
            <a:r>
              <a:rPr lang="en-US" dirty="0" smtClean="0"/>
              <a:t>Trigger </a:t>
            </a:r>
            <a:r>
              <a:rPr lang="en-US" dirty="0"/>
              <a:t>Interface</a:t>
            </a:r>
          </a:p>
          <a:p>
            <a:pPr lvl="1"/>
            <a:r>
              <a:rPr lang="en-US" dirty="0" smtClean="0"/>
              <a:t>Mode </a:t>
            </a:r>
            <a:r>
              <a:rPr lang="en-US" dirty="0"/>
              <a:t>Switch </a:t>
            </a:r>
            <a:r>
              <a:rPr lang="en-US" dirty="0" smtClean="0"/>
              <a:t>Interface</a:t>
            </a:r>
          </a:p>
          <a:p>
            <a:pPr lvl="1"/>
            <a:r>
              <a:rPr lang="en-US" dirty="0" err="1" smtClean="0"/>
              <a:t>NVData</a:t>
            </a:r>
            <a:r>
              <a:rPr lang="en-US" dirty="0"/>
              <a:t> Interface: </a:t>
            </a:r>
            <a:r>
              <a:rPr lang="en-US" dirty="0" smtClean="0"/>
              <a:t>Is an interface used to exchange data between exchanged </a:t>
            </a:r>
            <a:r>
              <a:rPr lang="en-US" dirty="0"/>
              <a:t>between </a:t>
            </a:r>
            <a:r>
              <a:rPr lang="en-US" dirty="0" smtClean="0"/>
              <a:t>NVRAM components </a:t>
            </a:r>
            <a:r>
              <a:rPr lang="en-US" dirty="0"/>
              <a:t>and atomic software components</a:t>
            </a:r>
          </a:p>
          <a:p>
            <a:endParaRPr lang="en-US" dirty="0"/>
          </a:p>
        </p:txBody>
      </p:sp>
    </p:spTree>
    <p:extLst>
      <p:ext uri="{BB962C8B-B14F-4D97-AF65-F5344CB8AC3E}">
        <p14:creationId xmlns:p14="http://schemas.microsoft.com/office/powerpoint/2010/main" val="329173645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8270" y="3733801"/>
            <a:ext cx="5226448" cy="307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 Placeholder 1"/>
          <p:cNvSpPr>
            <a:spLocks noGrp="1"/>
          </p:cNvSpPr>
          <p:nvPr>
            <p:ph type="body" sz="quarter" idx="14"/>
          </p:nvPr>
        </p:nvSpPr>
        <p:spPr/>
        <p:txBody>
          <a:bodyPr/>
          <a:lstStyle/>
          <a:p>
            <a:r>
              <a:rPr lang="en-US" dirty="0" smtClean="0"/>
              <a:t>Data Flow Interface</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42</a:t>
            </a:fld>
            <a:endParaRPr lang="it-IT"/>
          </a:p>
        </p:txBody>
      </p:sp>
      <p:sp>
        <p:nvSpPr>
          <p:cNvPr id="4" name="Date Placeholder 3"/>
          <p:cNvSpPr>
            <a:spLocks noGrp="1"/>
          </p:cNvSpPr>
          <p:nvPr>
            <p:ph type="dt" sz="half" idx="19"/>
          </p:nvPr>
        </p:nvSpPr>
        <p:spPr/>
        <p:txBody>
          <a:bodyPr/>
          <a:lstStyle/>
          <a:p>
            <a:fld id="{48D4E042-BDD4-4572-9955-6FEC513CF026}"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33400" y="914400"/>
            <a:ext cx="8045200" cy="4924900"/>
          </a:xfrm>
        </p:spPr>
        <p:txBody>
          <a:bodyPr/>
          <a:lstStyle/>
          <a:p>
            <a:r>
              <a:rPr lang="en-US" dirty="0" smtClean="0"/>
              <a:t>Data flow of the software architecture is represented by sender receiver interface</a:t>
            </a:r>
          </a:p>
          <a:p>
            <a:r>
              <a:rPr lang="en-US" dirty="0" smtClean="0"/>
              <a:t>Data can be any of the following</a:t>
            </a:r>
          </a:p>
          <a:p>
            <a:pPr lvl="1"/>
            <a:r>
              <a:rPr lang="en-US" dirty="0" smtClean="0"/>
              <a:t>Volatile Memory (RAM)</a:t>
            </a:r>
          </a:p>
          <a:p>
            <a:pPr lvl="1"/>
            <a:r>
              <a:rPr lang="en-US" dirty="0" smtClean="0"/>
              <a:t>Non-Volatile Memory (NVRAM)</a:t>
            </a:r>
          </a:p>
          <a:p>
            <a:pPr lvl="1"/>
            <a:r>
              <a:rPr lang="en-US" dirty="0" smtClean="0"/>
              <a:t>Calibration Memory</a:t>
            </a:r>
          </a:p>
          <a:p>
            <a:r>
              <a:rPr lang="en-US" dirty="0" smtClean="0"/>
              <a:t>Following are the types of AUTOSAR Data Interface</a:t>
            </a:r>
          </a:p>
          <a:p>
            <a:pPr lvl="1"/>
            <a:r>
              <a:rPr lang="en-US" dirty="0" smtClean="0"/>
              <a:t>SenderReceiver : Volatile Memory Data</a:t>
            </a:r>
          </a:p>
          <a:p>
            <a:pPr lvl="1"/>
            <a:r>
              <a:rPr lang="en-US" dirty="0" smtClean="0"/>
              <a:t>NvDataInterface: Non Volatile Memory Data</a:t>
            </a:r>
          </a:p>
          <a:p>
            <a:pPr lvl="1"/>
            <a:r>
              <a:rPr lang="en-US" dirty="0" smtClean="0"/>
              <a:t>Parameter Interface: Calibration (limited to calibration shared between the SWC)</a:t>
            </a:r>
            <a:endParaRPr lang="en-US" dirty="0"/>
          </a:p>
        </p:txBody>
      </p:sp>
    </p:spTree>
    <p:extLst>
      <p:ext uri="{BB962C8B-B14F-4D97-AF65-F5344CB8AC3E}">
        <p14:creationId xmlns:p14="http://schemas.microsoft.com/office/powerpoint/2010/main" val="223715122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Control Flow Interface</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43</a:t>
            </a:fld>
            <a:endParaRPr lang="it-IT"/>
          </a:p>
        </p:txBody>
      </p:sp>
      <p:sp>
        <p:nvSpPr>
          <p:cNvPr id="4" name="Date Placeholder 3"/>
          <p:cNvSpPr>
            <a:spLocks noGrp="1"/>
          </p:cNvSpPr>
          <p:nvPr>
            <p:ph type="dt" sz="half" idx="19"/>
          </p:nvPr>
        </p:nvSpPr>
        <p:spPr/>
        <p:txBody>
          <a:bodyPr/>
          <a:lstStyle/>
          <a:p>
            <a:fld id="{9E54A85A-F993-4025-9013-E58189CC193B}"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p:txBody>
          <a:bodyPr/>
          <a:lstStyle/>
          <a:p>
            <a:r>
              <a:rPr lang="en-US" dirty="0" smtClean="0"/>
              <a:t>Control flow of the software architecture is represented by the client server interface</a:t>
            </a:r>
          </a:p>
          <a:p>
            <a:r>
              <a:rPr lang="en-US" dirty="0" smtClean="0"/>
              <a:t>Control flow can be any of the following</a:t>
            </a:r>
          </a:p>
          <a:p>
            <a:pPr lvl="1"/>
            <a:r>
              <a:rPr lang="en-US" dirty="0" smtClean="0"/>
              <a:t>Library / Utility Function call</a:t>
            </a:r>
          </a:p>
          <a:p>
            <a:pPr lvl="1"/>
            <a:r>
              <a:rPr lang="en-US" dirty="0" smtClean="0"/>
              <a:t>Function call between the features</a:t>
            </a:r>
          </a:p>
          <a:p>
            <a:r>
              <a:rPr lang="en-US" dirty="0" smtClean="0"/>
              <a:t>Following are the types of AUTOSAR control flow interfaces</a:t>
            </a:r>
          </a:p>
          <a:p>
            <a:pPr lvl="1"/>
            <a:r>
              <a:rPr lang="en-US" dirty="0" smtClean="0"/>
              <a:t>Client – Server interfaces: Library / Utility calls</a:t>
            </a:r>
          </a:p>
          <a:p>
            <a:pPr lvl="1"/>
            <a:r>
              <a:rPr lang="en-US" dirty="0" smtClean="0"/>
              <a:t>Trigger Interface : Function call between the features</a:t>
            </a:r>
          </a:p>
          <a:p>
            <a:pPr lvl="1"/>
            <a:endParaRPr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3657600"/>
            <a:ext cx="4772025" cy="2958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31825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Behavior</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44</a:t>
            </a:fld>
            <a:endParaRPr lang="it-IT"/>
          </a:p>
        </p:txBody>
      </p:sp>
      <p:sp>
        <p:nvSpPr>
          <p:cNvPr id="4" name="Date Placeholder 3"/>
          <p:cNvSpPr>
            <a:spLocks noGrp="1"/>
          </p:cNvSpPr>
          <p:nvPr>
            <p:ph type="dt" sz="half" idx="19"/>
          </p:nvPr>
        </p:nvSpPr>
        <p:spPr/>
        <p:txBody>
          <a:bodyPr/>
          <a:lstStyle/>
          <a:p>
            <a:fld id="{DE6CAF2F-976F-4ACD-83DD-908330639FDD}"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p:txBody>
          <a:bodyPr/>
          <a:lstStyle/>
          <a:p>
            <a:r>
              <a:rPr lang="en-US" dirty="0" smtClean="0"/>
              <a:t>Is represented within the SWC as internal behavior (IB)</a:t>
            </a:r>
          </a:p>
          <a:p>
            <a:r>
              <a:rPr lang="en-US" dirty="0" smtClean="0"/>
              <a:t>IB means </a:t>
            </a:r>
            <a:r>
              <a:rPr lang="en-US" dirty="0"/>
              <a:t>for formally defining the behavior of </a:t>
            </a:r>
            <a:r>
              <a:rPr lang="en-US" dirty="0" smtClean="0"/>
              <a:t>an AtomicSwComponent</a:t>
            </a:r>
          </a:p>
          <a:p>
            <a:r>
              <a:rPr lang="en-US" dirty="0" smtClean="0"/>
              <a:t>IB define </a:t>
            </a:r>
            <a:r>
              <a:rPr lang="en-US" dirty="0"/>
              <a:t>the </a:t>
            </a:r>
            <a:r>
              <a:rPr lang="en-US" dirty="0" smtClean="0"/>
              <a:t>functional behavior </a:t>
            </a:r>
            <a:r>
              <a:rPr lang="en-US" dirty="0"/>
              <a:t>of the software architecture and are implemented by </a:t>
            </a:r>
            <a:r>
              <a:rPr lang="en-US" dirty="0" smtClean="0"/>
              <a:t>a behavior </a:t>
            </a:r>
            <a:r>
              <a:rPr lang="en-US" dirty="0"/>
              <a:t>modeling tool such as </a:t>
            </a:r>
            <a:r>
              <a:rPr lang="en-US" dirty="0" smtClean="0"/>
              <a:t>Simulink.</a:t>
            </a:r>
          </a:p>
          <a:p>
            <a:r>
              <a:rPr lang="en-US" dirty="0" smtClean="0"/>
              <a:t>It is characterized by the following elements</a:t>
            </a:r>
          </a:p>
          <a:p>
            <a:pPr lvl="1"/>
            <a:r>
              <a:rPr lang="en-US" dirty="0" smtClean="0"/>
              <a:t>Runnables</a:t>
            </a:r>
          </a:p>
          <a:p>
            <a:pPr lvl="1"/>
            <a:r>
              <a:rPr lang="en-US" dirty="0" smtClean="0"/>
              <a:t>SWCs communication</a:t>
            </a:r>
          </a:p>
          <a:p>
            <a:pPr lvl="1"/>
            <a:r>
              <a:rPr lang="en-US" dirty="0" smtClean="0"/>
              <a:t>RTE Events</a:t>
            </a:r>
            <a:endParaRPr lang="en-US" dirty="0"/>
          </a:p>
        </p:txBody>
      </p:sp>
    </p:spTree>
    <p:extLst>
      <p:ext uri="{BB962C8B-B14F-4D97-AF65-F5344CB8AC3E}">
        <p14:creationId xmlns:p14="http://schemas.microsoft.com/office/powerpoint/2010/main" val="11531489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Runnables</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45</a:t>
            </a:fld>
            <a:endParaRPr lang="it-IT"/>
          </a:p>
        </p:txBody>
      </p:sp>
      <p:sp>
        <p:nvSpPr>
          <p:cNvPr id="4" name="Date Placeholder 3"/>
          <p:cNvSpPr>
            <a:spLocks noGrp="1"/>
          </p:cNvSpPr>
          <p:nvPr>
            <p:ph type="dt" sz="half" idx="19"/>
          </p:nvPr>
        </p:nvSpPr>
        <p:spPr/>
        <p:txBody>
          <a:bodyPr/>
          <a:lstStyle/>
          <a:p>
            <a:fld id="{362E940F-825B-4A2D-B13E-73B5916C7AC7}"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p:txBody>
          <a:bodyPr/>
          <a:lstStyle/>
          <a:p>
            <a:r>
              <a:rPr lang="en-US" dirty="0"/>
              <a:t>A runnable entity is the smallest </a:t>
            </a:r>
            <a:r>
              <a:rPr lang="en-US" dirty="0" smtClean="0"/>
              <a:t>unit that </a:t>
            </a:r>
            <a:r>
              <a:rPr lang="en-US" dirty="0"/>
              <a:t>can be scheduled and executed</a:t>
            </a:r>
            <a:r>
              <a:rPr lang="en-US" dirty="0" smtClean="0"/>
              <a:t>.</a:t>
            </a:r>
          </a:p>
          <a:p>
            <a:r>
              <a:rPr lang="en-US" dirty="0" smtClean="0"/>
              <a:t>A runnable is collection of various functionalities which needs to be executed together within the SWC</a:t>
            </a:r>
          </a:p>
          <a:p>
            <a:r>
              <a:rPr lang="en-US" dirty="0" smtClean="0"/>
              <a:t>A SWC description </a:t>
            </a:r>
            <a:r>
              <a:rPr lang="en-US" dirty="0"/>
              <a:t>provides definitions for each runnable entity within the </a:t>
            </a:r>
            <a:r>
              <a:rPr lang="en-US" dirty="0" smtClean="0"/>
              <a:t>SWC.</a:t>
            </a:r>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8885" y="3429000"/>
            <a:ext cx="2371725" cy="256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721760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Runnables access</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46</a:t>
            </a:fld>
            <a:endParaRPr lang="it-IT"/>
          </a:p>
        </p:txBody>
      </p:sp>
      <p:sp>
        <p:nvSpPr>
          <p:cNvPr id="4" name="Date Placeholder 3"/>
          <p:cNvSpPr>
            <a:spLocks noGrp="1"/>
          </p:cNvSpPr>
          <p:nvPr>
            <p:ph type="dt" sz="half" idx="19"/>
          </p:nvPr>
        </p:nvSpPr>
        <p:spPr/>
        <p:txBody>
          <a:bodyPr/>
          <a:lstStyle/>
          <a:p>
            <a:fld id="{02EA8C5F-DE00-4546-A567-CB947C55E3BF}"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p:txBody>
          <a:bodyPr/>
          <a:lstStyle/>
          <a:p>
            <a:r>
              <a:rPr lang="en-US" dirty="0" smtClean="0"/>
              <a:t>Runnables can respond to data reception or operation invocation on a server</a:t>
            </a:r>
          </a:p>
          <a:p>
            <a:pPr lvl="1"/>
            <a:r>
              <a:rPr lang="en-US" dirty="0" smtClean="0"/>
              <a:t>Data Reception</a:t>
            </a:r>
          </a:p>
          <a:p>
            <a:pPr lvl="2"/>
            <a:r>
              <a:rPr lang="en-US" dirty="0" smtClean="0"/>
              <a:t>ReadAccess</a:t>
            </a:r>
          </a:p>
          <a:p>
            <a:pPr lvl="2"/>
            <a:r>
              <a:rPr lang="en-US" dirty="0" smtClean="0"/>
              <a:t>WriteAccess</a:t>
            </a:r>
          </a:p>
          <a:p>
            <a:pPr lvl="1"/>
            <a:r>
              <a:rPr lang="en-US" dirty="0" smtClean="0"/>
              <a:t>Operation invocation</a:t>
            </a:r>
          </a:p>
          <a:p>
            <a:pPr lvl="2"/>
            <a:r>
              <a:rPr lang="en-US" dirty="0" smtClean="0"/>
              <a:t>Operation Call (Synchronous or Asynchronous)</a:t>
            </a:r>
          </a:p>
          <a:p>
            <a:pPr lvl="2"/>
            <a:r>
              <a:rPr lang="en-US" dirty="0" smtClean="0"/>
              <a:t>Trigger points</a:t>
            </a:r>
          </a:p>
          <a:p>
            <a:pPr lvl="2"/>
            <a:endParaRPr lang="en-US" dirty="0"/>
          </a:p>
        </p:txBody>
      </p:sp>
    </p:spTree>
    <p:extLst>
      <p:ext uri="{BB962C8B-B14F-4D97-AF65-F5344CB8AC3E}">
        <p14:creationId xmlns:p14="http://schemas.microsoft.com/office/powerpoint/2010/main" val="114985688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SWCs Communication</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47</a:t>
            </a:fld>
            <a:endParaRPr lang="it-IT"/>
          </a:p>
        </p:txBody>
      </p:sp>
      <p:sp>
        <p:nvSpPr>
          <p:cNvPr id="4" name="Date Placeholder 3"/>
          <p:cNvSpPr>
            <a:spLocks noGrp="1"/>
          </p:cNvSpPr>
          <p:nvPr>
            <p:ph type="dt" sz="half" idx="19"/>
          </p:nvPr>
        </p:nvSpPr>
        <p:spPr/>
        <p:txBody>
          <a:bodyPr/>
          <a:lstStyle/>
          <a:p>
            <a:fld id="{95D405DF-555F-4D03-96EB-8F66474DF105}"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p:txBody>
          <a:bodyPr>
            <a:normAutofit lnSpcReduction="10000"/>
          </a:bodyPr>
          <a:lstStyle/>
          <a:p>
            <a:r>
              <a:rPr lang="en-US" dirty="0"/>
              <a:t>Two runnable entities of different atomic </a:t>
            </a:r>
            <a:r>
              <a:rPr lang="en-US" dirty="0" smtClean="0"/>
              <a:t>software components </a:t>
            </a:r>
            <a:r>
              <a:rPr lang="en-US" dirty="0"/>
              <a:t>can communicate with each other and transfer </a:t>
            </a:r>
            <a:r>
              <a:rPr lang="en-US" dirty="0" smtClean="0"/>
              <a:t>data elements </a:t>
            </a:r>
            <a:r>
              <a:rPr lang="en-US" dirty="0"/>
              <a:t>via sender receiver interfaces. </a:t>
            </a: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Two type of communication mode exists for Data Transfer</a:t>
            </a:r>
          </a:p>
          <a:p>
            <a:pPr lvl="1"/>
            <a:r>
              <a:rPr lang="en-US" dirty="0" smtClean="0"/>
              <a:t>Implicit</a:t>
            </a:r>
          </a:p>
          <a:p>
            <a:pPr lvl="1"/>
            <a:r>
              <a:rPr lang="en-US" dirty="0" smtClean="0"/>
              <a:t>Explicit</a:t>
            </a:r>
            <a:endParaRPr lang="en-US"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209800"/>
            <a:ext cx="62103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972795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Data Communicate Mode</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48</a:t>
            </a:fld>
            <a:endParaRPr lang="it-IT"/>
          </a:p>
        </p:txBody>
      </p:sp>
      <p:sp>
        <p:nvSpPr>
          <p:cNvPr id="4" name="Date Placeholder 3"/>
          <p:cNvSpPr>
            <a:spLocks noGrp="1"/>
          </p:cNvSpPr>
          <p:nvPr>
            <p:ph type="dt" sz="half" idx="19"/>
          </p:nvPr>
        </p:nvSpPr>
        <p:spPr/>
        <p:txBody>
          <a:bodyPr/>
          <a:lstStyle/>
          <a:p>
            <a:fld id="{538B8513-1AE4-4564-AD58-24D0049CC280}"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p:txBody>
          <a:bodyPr/>
          <a:lstStyle/>
          <a:p>
            <a:r>
              <a:rPr lang="en-US" dirty="0" smtClean="0"/>
              <a:t>Implicit</a:t>
            </a:r>
          </a:p>
          <a:p>
            <a:pPr lvl="1"/>
            <a:r>
              <a:rPr lang="en-US" dirty="0" smtClean="0"/>
              <a:t>The data </a:t>
            </a:r>
            <a:r>
              <a:rPr lang="en-US" dirty="0"/>
              <a:t>is present at the start of the runnable and does not </a:t>
            </a:r>
            <a:r>
              <a:rPr lang="en-US" dirty="0" smtClean="0"/>
              <a:t>change during </a:t>
            </a:r>
            <a:r>
              <a:rPr lang="en-US" dirty="0"/>
              <a:t>the runnable's execution. </a:t>
            </a:r>
            <a:endParaRPr lang="en-US" dirty="0" smtClean="0"/>
          </a:p>
          <a:p>
            <a:pPr lvl="1"/>
            <a:r>
              <a:rPr lang="en-US" dirty="0" smtClean="0"/>
              <a:t>The </a:t>
            </a:r>
            <a:r>
              <a:rPr lang="en-US" dirty="0"/>
              <a:t>data send operation is </a:t>
            </a:r>
            <a:r>
              <a:rPr lang="en-US" dirty="0" smtClean="0"/>
              <a:t>done at </a:t>
            </a:r>
            <a:r>
              <a:rPr lang="en-US" dirty="0"/>
              <a:t>the return of the runnable</a:t>
            </a:r>
            <a:r>
              <a:rPr lang="en-US" dirty="0" smtClean="0"/>
              <a:t>.</a:t>
            </a:r>
          </a:p>
          <a:p>
            <a:pPr lvl="1"/>
            <a:r>
              <a:rPr lang="en-US" dirty="0" smtClean="0"/>
              <a:t>Additional buffers are required to create data copies</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r>
              <a:rPr lang="en-US" dirty="0" smtClean="0"/>
              <a:t>Explicit</a:t>
            </a:r>
          </a:p>
          <a:p>
            <a:pPr lvl="1"/>
            <a:r>
              <a:rPr lang="en-US" dirty="0"/>
              <a:t>Data is exchanged whenever data </a:t>
            </a:r>
            <a:r>
              <a:rPr lang="en-US" dirty="0" smtClean="0"/>
              <a:t>is required </a:t>
            </a:r>
            <a:r>
              <a:rPr lang="en-US" dirty="0"/>
              <a:t>or provided.</a:t>
            </a: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2050" y="2667000"/>
            <a:ext cx="6819900"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443556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Client Server Communication </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49</a:t>
            </a:fld>
            <a:endParaRPr lang="it-IT"/>
          </a:p>
        </p:txBody>
      </p:sp>
      <p:sp>
        <p:nvSpPr>
          <p:cNvPr id="4" name="Date Placeholder 3"/>
          <p:cNvSpPr>
            <a:spLocks noGrp="1"/>
          </p:cNvSpPr>
          <p:nvPr>
            <p:ph type="dt" sz="half" idx="19"/>
          </p:nvPr>
        </p:nvSpPr>
        <p:spPr/>
        <p:txBody>
          <a:bodyPr/>
          <a:lstStyle/>
          <a:p>
            <a:fld id="{2AC6CFAE-D633-4B2A-8378-750C8C60DB66}"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40000" y="914400"/>
            <a:ext cx="8045200" cy="5270500"/>
          </a:xfrm>
        </p:spPr>
        <p:txBody>
          <a:bodyPr/>
          <a:lstStyle/>
          <a:p>
            <a:r>
              <a:rPr lang="en-US" dirty="0" smtClean="0"/>
              <a:t>In </a:t>
            </a:r>
            <a:r>
              <a:rPr lang="en-US" dirty="0"/>
              <a:t>client/server communication </a:t>
            </a:r>
            <a:r>
              <a:rPr lang="en-US" dirty="0" smtClean="0"/>
              <a:t>a </a:t>
            </a:r>
            <a:r>
              <a:rPr lang="en-US" dirty="0"/>
              <a:t>client may </a:t>
            </a:r>
            <a:r>
              <a:rPr lang="en-US" dirty="0" smtClean="0"/>
              <a:t>initiate the </a:t>
            </a:r>
            <a:r>
              <a:rPr lang="en-US" dirty="0"/>
              <a:t>execution of an operation by a server that supports the operation.</a:t>
            </a:r>
          </a:p>
          <a:p>
            <a:r>
              <a:rPr lang="en-US" dirty="0"/>
              <a:t>The server executes the operation and immediately provides the client with the </a:t>
            </a:r>
            <a:r>
              <a:rPr lang="en-US" dirty="0" smtClean="0"/>
              <a:t>result (synchronous </a:t>
            </a:r>
            <a:r>
              <a:rPr lang="en-US" dirty="0"/>
              <a:t>operation call) or else the client checks for the completion of the </a:t>
            </a:r>
            <a:r>
              <a:rPr lang="en-US" dirty="0" smtClean="0"/>
              <a:t>operation by </a:t>
            </a:r>
            <a:r>
              <a:rPr lang="en-US" dirty="0"/>
              <a:t>itself (asynchronous operation call).</a:t>
            </a:r>
          </a:p>
        </p:txBody>
      </p:sp>
      <p:pic>
        <p:nvPicPr>
          <p:cNvPr id="225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2971800"/>
            <a:ext cx="5953125"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94806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AUTOSAR - www.autosar.org</a:t>
            </a:r>
          </a:p>
        </p:txBody>
      </p:sp>
      <p:sp>
        <p:nvSpPr>
          <p:cNvPr id="3" name="Slide Number Placeholder 2"/>
          <p:cNvSpPr>
            <a:spLocks noGrp="1"/>
          </p:cNvSpPr>
          <p:nvPr>
            <p:ph type="sldNum" sz="quarter" idx="4"/>
          </p:nvPr>
        </p:nvSpPr>
        <p:spPr/>
        <p:txBody>
          <a:bodyPr/>
          <a:lstStyle/>
          <a:p>
            <a:fld id="{9648F461-6B1C-CA42-A063-2DCE900AB2CB}" type="slidenum">
              <a:rPr lang="it-IT" smtClean="0"/>
              <a:pPr/>
              <a:t>5</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7" name="Content Placeholder 1"/>
          <p:cNvSpPr txBox="1">
            <a:spLocks/>
          </p:cNvSpPr>
          <p:nvPr/>
        </p:nvSpPr>
        <p:spPr>
          <a:xfrm>
            <a:off x="314325" y="794656"/>
            <a:ext cx="3060246" cy="561703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Font typeface="Arial"/>
              <a:buNone/>
            </a:pPr>
            <a:r>
              <a:rPr lang="en-US" sz="1800" dirty="0" smtClean="0"/>
              <a:t>AUTOSAR is a tool driven methodology and an architecture specification.</a:t>
            </a:r>
          </a:p>
          <a:p>
            <a:pPr marL="0" indent="0">
              <a:spcBef>
                <a:spcPts val="0"/>
              </a:spcBef>
              <a:buFont typeface="Arial"/>
              <a:buNone/>
            </a:pPr>
            <a:endParaRPr lang="en-US" sz="800" dirty="0" smtClean="0"/>
          </a:p>
          <a:p>
            <a:pPr marL="0" indent="0">
              <a:spcBef>
                <a:spcPts val="0"/>
              </a:spcBef>
              <a:buFont typeface="Arial"/>
              <a:buNone/>
            </a:pPr>
            <a:r>
              <a:rPr lang="en-US" sz="1800" dirty="0" smtClean="0"/>
              <a:t>Software Components are  created in Simulink and auto-coding creates AUTOSAR interfaces.</a:t>
            </a:r>
          </a:p>
          <a:p>
            <a:pPr marL="0" indent="0">
              <a:spcBef>
                <a:spcPts val="0"/>
              </a:spcBef>
              <a:buFont typeface="Arial"/>
              <a:buNone/>
            </a:pPr>
            <a:endParaRPr lang="en-US" sz="800" dirty="0" smtClean="0"/>
          </a:p>
          <a:p>
            <a:pPr marL="0" indent="0">
              <a:spcBef>
                <a:spcPts val="0"/>
              </a:spcBef>
              <a:buFont typeface="Arial"/>
              <a:buNone/>
            </a:pPr>
            <a:r>
              <a:rPr lang="en-US" sz="1800" dirty="0" smtClean="0"/>
              <a:t>The Runtime Environment (RTE) is software created by a tool and ties everything together.</a:t>
            </a:r>
          </a:p>
          <a:p>
            <a:pPr marL="0" indent="0">
              <a:spcBef>
                <a:spcPts val="0"/>
              </a:spcBef>
              <a:buFont typeface="Arial"/>
              <a:buNone/>
            </a:pPr>
            <a:endParaRPr lang="en-US" sz="800" dirty="0" smtClean="0"/>
          </a:p>
          <a:p>
            <a:pPr marL="0" indent="0">
              <a:spcBef>
                <a:spcPts val="0"/>
              </a:spcBef>
              <a:buFont typeface="Arial"/>
              <a:buNone/>
            </a:pPr>
            <a:r>
              <a:rPr lang="en-US" sz="1800" dirty="0" smtClean="0"/>
              <a:t>The Basic Software (BSW) is created with configuration tools (augmented with hand-coded modules) and provides the infrastructure supporting the hardware.</a:t>
            </a:r>
          </a:p>
          <a:p>
            <a:pPr marL="0" indent="0">
              <a:spcBef>
                <a:spcPts val="0"/>
              </a:spcBef>
              <a:buFont typeface="Arial"/>
              <a:buNone/>
            </a:pPr>
            <a:endParaRPr lang="en-US" sz="800" dirty="0" smtClean="0"/>
          </a:p>
          <a:p>
            <a:pPr marL="0" indent="0">
              <a:spcBef>
                <a:spcPts val="0"/>
              </a:spcBef>
              <a:buFont typeface="Arial"/>
              <a:buNone/>
            </a:pPr>
            <a:r>
              <a:rPr lang="en-US" sz="1800" dirty="0" smtClean="0"/>
              <a:t>The AUTOSAR methodology relies heavily upon .xml definition files.</a:t>
            </a:r>
          </a:p>
          <a:p>
            <a:pPr marL="0" indent="0">
              <a:spcBef>
                <a:spcPts val="0"/>
              </a:spcBef>
              <a:buFont typeface="Arial"/>
              <a:buNone/>
            </a:pPr>
            <a:endParaRPr lang="en-US" sz="1600"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4829" y="1063148"/>
            <a:ext cx="5715012" cy="5080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7467612" y="6083625"/>
            <a:ext cx="1502229" cy="307777"/>
          </a:xfrm>
          <a:prstGeom prst="rect">
            <a:avLst/>
          </a:prstGeom>
          <a:noFill/>
        </p:spPr>
        <p:txBody>
          <a:bodyPr wrap="square" rtlCol="0">
            <a:spAutoFit/>
          </a:bodyPr>
          <a:lstStyle/>
          <a:p>
            <a:r>
              <a:rPr lang="en-US" sz="1400" dirty="0" smtClean="0"/>
              <a:t>www.autosar.org</a:t>
            </a:r>
            <a:endParaRPr lang="en-US" sz="1400" dirty="0"/>
          </a:p>
        </p:txBody>
      </p:sp>
      <p:sp>
        <p:nvSpPr>
          <p:cNvPr id="4" name="Date Placeholder 3"/>
          <p:cNvSpPr>
            <a:spLocks noGrp="1"/>
          </p:cNvSpPr>
          <p:nvPr>
            <p:ph type="dt" sz="half" idx="19"/>
          </p:nvPr>
        </p:nvSpPr>
        <p:spPr>
          <a:xfrm>
            <a:off x="6656432" y="6575269"/>
            <a:ext cx="1420768" cy="206531"/>
          </a:xfrm>
        </p:spPr>
        <p:txBody>
          <a:bodyPr/>
          <a:lstStyle/>
          <a:p>
            <a:fld id="{9E73D447-1337-4023-9995-E8B9B6B4D682}" type="datetime4">
              <a:rPr lang="en-US" smtClean="0"/>
              <a:t>June 22, 2016</a:t>
            </a:fld>
            <a:endParaRPr lang="it-IT" dirty="0"/>
          </a:p>
        </p:txBody>
      </p:sp>
    </p:spTree>
    <p:extLst>
      <p:ext uri="{BB962C8B-B14F-4D97-AF65-F5344CB8AC3E}">
        <p14:creationId xmlns:p14="http://schemas.microsoft.com/office/powerpoint/2010/main" val="21825574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Client Server Communication</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50</a:t>
            </a:fld>
            <a:endParaRPr lang="it-IT"/>
          </a:p>
        </p:txBody>
      </p:sp>
      <p:sp>
        <p:nvSpPr>
          <p:cNvPr id="4" name="Date Placeholder 3"/>
          <p:cNvSpPr>
            <a:spLocks noGrp="1"/>
          </p:cNvSpPr>
          <p:nvPr>
            <p:ph type="dt" sz="half" idx="19"/>
          </p:nvPr>
        </p:nvSpPr>
        <p:spPr/>
        <p:txBody>
          <a:bodyPr/>
          <a:lstStyle/>
          <a:p>
            <a:fld id="{FC69E69F-DC45-402E-BF11-C033419D4E3B}"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p:txBody>
          <a:bodyPr/>
          <a:lstStyle/>
          <a:p>
            <a:r>
              <a:rPr lang="en-US" dirty="0" smtClean="0"/>
              <a:t>A server provides multiple server operations, which are composed in an clientserver interface</a:t>
            </a:r>
          </a:p>
          <a:p>
            <a:r>
              <a:rPr lang="en-US" dirty="0" smtClean="0"/>
              <a:t>Clientserver operation consist of zero to many arguments where arguments can be</a:t>
            </a:r>
          </a:p>
          <a:p>
            <a:pPr lvl="1"/>
            <a:r>
              <a:rPr lang="en-US" dirty="0"/>
              <a:t>passed to the operation (i.e. the direction is “in”)</a:t>
            </a:r>
          </a:p>
          <a:p>
            <a:pPr lvl="1"/>
            <a:r>
              <a:rPr lang="en-US" dirty="0" smtClean="0"/>
              <a:t>passed </a:t>
            </a:r>
            <a:r>
              <a:rPr lang="en-US" dirty="0"/>
              <a:t>to and returned from the operation (i.e. the direction is “inout”)</a:t>
            </a:r>
          </a:p>
          <a:p>
            <a:pPr lvl="1"/>
            <a:r>
              <a:rPr lang="en-US" dirty="0" smtClean="0"/>
              <a:t>returned </a:t>
            </a:r>
            <a:r>
              <a:rPr lang="en-US" dirty="0"/>
              <a:t>from the operation (i.e. the direction is “out”)</a:t>
            </a:r>
          </a:p>
        </p:txBody>
      </p:sp>
    </p:spTree>
    <p:extLst>
      <p:ext uri="{BB962C8B-B14F-4D97-AF65-F5344CB8AC3E}">
        <p14:creationId xmlns:p14="http://schemas.microsoft.com/office/powerpoint/2010/main" val="390131095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RTE Standard Return</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51</a:t>
            </a:fld>
            <a:endParaRPr lang="it-IT"/>
          </a:p>
        </p:txBody>
      </p:sp>
      <p:sp>
        <p:nvSpPr>
          <p:cNvPr id="4" name="Date Placeholder 3"/>
          <p:cNvSpPr>
            <a:spLocks noGrp="1"/>
          </p:cNvSpPr>
          <p:nvPr>
            <p:ph type="dt" sz="half" idx="19"/>
          </p:nvPr>
        </p:nvSpPr>
        <p:spPr/>
        <p:txBody>
          <a:bodyPr/>
          <a:lstStyle/>
          <a:p>
            <a:fld id="{A43113C4-E19C-4B9E-9D34-AAEC2749ECE8}"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493962" y="769320"/>
            <a:ext cx="8045200" cy="5631480"/>
          </a:xfrm>
        </p:spPr>
        <p:txBody>
          <a:bodyPr/>
          <a:lstStyle/>
          <a:p>
            <a:r>
              <a:rPr lang="en-US" dirty="0" smtClean="0"/>
              <a:t>Standard </a:t>
            </a:r>
            <a:r>
              <a:rPr lang="en-US" dirty="0"/>
              <a:t>API return type </a:t>
            </a:r>
            <a:r>
              <a:rPr lang="en-US" dirty="0" smtClean="0"/>
              <a:t>Std_ReturnType</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Error Types</a:t>
            </a:r>
          </a:p>
          <a:p>
            <a:pPr lvl="1"/>
            <a:r>
              <a:rPr lang="en-US" dirty="0" smtClean="0"/>
              <a:t>Infrastructure Errors</a:t>
            </a:r>
          </a:p>
          <a:p>
            <a:pPr lvl="1"/>
            <a:r>
              <a:rPr lang="en-US" dirty="0" smtClean="0"/>
              <a:t>Overlayed Errors (Example – loss of data elements die to queue overflow)</a:t>
            </a:r>
          </a:p>
          <a:p>
            <a:pPr lvl="1"/>
            <a:r>
              <a:rPr lang="en-US" dirty="0" smtClean="0"/>
              <a:t>Application Errors</a:t>
            </a: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066800"/>
            <a:ext cx="4495800" cy="28372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5504786"/>
            <a:ext cx="6553200" cy="7552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442313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Error Example</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52</a:t>
            </a:fld>
            <a:endParaRPr lang="it-IT"/>
          </a:p>
        </p:txBody>
      </p:sp>
      <p:sp>
        <p:nvSpPr>
          <p:cNvPr id="4" name="Date Placeholder 3"/>
          <p:cNvSpPr>
            <a:spLocks noGrp="1"/>
          </p:cNvSpPr>
          <p:nvPr>
            <p:ph type="dt" sz="half" idx="19"/>
          </p:nvPr>
        </p:nvSpPr>
        <p:spPr/>
        <p:txBody>
          <a:bodyPr/>
          <a:lstStyle/>
          <a:p>
            <a:fld id="{4C6AC4A3-2BCA-402A-8D21-B89392E1660D}"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p:txBody>
          <a:bodyPr/>
          <a:lstStyle/>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456980522"/>
              </p:ext>
            </p:extLst>
          </p:nvPr>
        </p:nvGraphicFramePr>
        <p:xfrm>
          <a:off x="1524000" y="1828800"/>
          <a:ext cx="6096000" cy="314960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r>
                        <a:rPr lang="en-US" dirty="0" smtClean="0">
                          <a:solidFill>
                            <a:schemeClr val="tx1"/>
                          </a:solidFill>
                        </a:rPr>
                        <a:t>Symbolic Name</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chemeClr val="tx1"/>
                          </a:solidFill>
                        </a:rPr>
                        <a:t>Value</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chemeClr val="tx1"/>
                          </a:solidFill>
                        </a:rPr>
                        <a:t>Comments</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1000" b="0" i="0" u="none" strike="noStrike" kern="1200" baseline="0" dirty="0" smtClean="0">
                          <a:solidFill>
                            <a:schemeClr val="dk1"/>
                          </a:solidFill>
                          <a:latin typeface="+mn-lt"/>
                          <a:ea typeface="+mn-ea"/>
                          <a:cs typeface="+mn-cs"/>
                        </a:rPr>
                        <a:t>RTE_E_OK</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smtClean="0">
                          <a:solidFill>
                            <a:schemeClr val="tx1"/>
                          </a:solidFill>
                        </a:rPr>
                        <a:t>0</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smtClean="0">
                          <a:solidFill>
                            <a:schemeClr val="tx1"/>
                          </a:solidFill>
                        </a:rPr>
                        <a:t>No Error Occurred</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1000" b="0" i="0" u="none" strike="noStrike" kern="1200" baseline="0" dirty="0" smtClean="0">
                          <a:solidFill>
                            <a:schemeClr val="dk1"/>
                          </a:solidFill>
                          <a:latin typeface="+mn-lt"/>
                          <a:ea typeface="+mn-ea"/>
                          <a:cs typeface="+mn-cs"/>
                        </a:rPr>
                        <a:t>RTE_E_INVALID</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smtClean="0">
                          <a:solidFill>
                            <a:schemeClr val="tx1"/>
                          </a:solidFill>
                        </a:rPr>
                        <a:t>1</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b="0" i="0" u="none" strike="noStrike" kern="1200" baseline="0" dirty="0" smtClean="0">
                          <a:solidFill>
                            <a:schemeClr val="dk1"/>
                          </a:solidFill>
                          <a:latin typeface="+mn-lt"/>
                          <a:ea typeface="+mn-ea"/>
                          <a:cs typeface="+mn-cs"/>
                        </a:rPr>
                        <a:t>Generic application error indicated by</a:t>
                      </a:r>
                    </a:p>
                    <a:p>
                      <a:r>
                        <a:rPr lang="en-US" sz="1000" b="0" i="0" u="none" strike="noStrike" kern="1200" baseline="0" dirty="0" smtClean="0">
                          <a:solidFill>
                            <a:schemeClr val="dk1"/>
                          </a:solidFill>
                          <a:latin typeface="+mn-lt"/>
                          <a:ea typeface="+mn-ea"/>
                          <a:cs typeface="+mn-cs"/>
                        </a:rPr>
                        <a:t>signal invalidation in sender receiver</a:t>
                      </a:r>
                    </a:p>
                    <a:p>
                      <a:r>
                        <a:rPr lang="en-US" sz="1000" b="0" i="0" u="none" strike="noStrike" kern="1200" baseline="0" dirty="0" smtClean="0">
                          <a:solidFill>
                            <a:schemeClr val="dk1"/>
                          </a:solidFill>
                          <a:latin typeface="+mn-lt"/>
                          <a:ea typeface="+mn-ea"/>
                          <a:cs typeface="+mn-cs"/>
                        </a:rPr>
                        <a:t>communication with data semantics</a:t>
                      </a:r>
                    </a:p>
                    <a:p>
                      <a:r>
                        <a:rPr lang="en-US" sz="1000" b="0" i="0" u="none" strike="noStrike" kern="1200" baseline="0" dirty="0" smtClean="0">
                          <a:solidFill>
                            <a:schemeClr val="dk1"/>
                          </a:solidFill>
                          <a:latin typeface="+mn-lt"/>
                          <a:ea typeface="+mn-ea"/>
                          <a:cs typeface="+mn-cs"/>
                        </a:rPr>
                        <a:t>on the receiver side.</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1000" b="0" i="0" u="none" strike="noStrike" kern="1200" baseline="0" dirty="0" smtClean="0">
                          <a:solidFill>
                            <a:schemeClr val="dk1"/>
                          </a:solidFill>
                          <a:latin typeface="+mn-lt"/>
                          <a:ea typeface="+mn-ea"/>
                          <a:cs typeface="+mn-cs"/>
                        </a:rPr>
                        <a:t>RTE_E_COM_STOPPED</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smtClean="0">
                          <a:solidFill>
                            <a:schemeClr val="tx1"/>
                          </a:solidFill>
                        </a:rPr>
                        <a:t>128</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smtClean="0">
                          <a:solidFill>
                            <a:schemeClr val="tx1"/>
                          </a:solidFill>
                        </a:rPr>
                        <a:t>An IPDU group was disabled while the</a:t>
                      </a:r>
                    </a:p>
                    <a:p>
                      <a:r>
                        <a:rPr lang="en-US" sz="1000" dirty="0" smtClean="0">
                          <a:solidFill>
                            <a:schemeClr val="tx1"/>
                          </a:solidFill>
                        </a:rPr>
                        <a:t>application was waiting for the transmission</a:t>
                      </a:r>
                    </a:p>
                    <a:p>
                      <a:r>
                        <a:rPr lang="en-US" sz="1000" dirty="0" smtClean="0">
                          <a:solidFill>
                            <a:schemeClr val="tx1"/>
                          </a:solidFill>
                        </a:rPr>
                        <a:t>acknowledgment.</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1000" b="0" i="0" u="none" strike="noStrike" kern="1200" baseline="0" dirty="0" smtClean="0">
                          <a:solidFill>
                            <a:schemeClr val="dk1"/>
                          </a:solidFill>
                          <a:latin typeface="+mn-lt"/>
                          <a:ea typeface="+mn-ea"/>
                          <a:cs typeface="+mn-cs"/>
                        </a:rPr>
                        <a:t>RTE_E_TRANSMIT_ACK</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dirty="0" smtClean="0">
                          <a:solidFill>
                            <a:schemeClr val="tx1"/>
                          </a:solidFill>
                        </a:rPr>
                        <a:t>132</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b="0" i="0" u="none" strike="noStrike" kern="1200" baseline="0" dirty="0" smtClean="0">
                          <a:solidFill>
                            <a:schemeClr val="dk1"/>
                          </a:solidFill>
                          <a:latin typeface="+mn-lt"/>
                          <a:ea typeface="+mn-ea"/>
                          <a:cs typeface="+mn-cs"/>
                        </a:rPr>
                        <a:t>Transmission acknowledgement received.</a:t>
                      </a:r>
                      <a:endParaRPr lang="en-US" sz="10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196611174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Data Communication within the SWC</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53</a:t>
            </a:fld>
            <a:endParaRPr lang="it-IT"/>
          </a:p>
        </p:txBody>
      </p:sp>
      <p:sp>
        <p:nvSpPr>
          <p:cNvPr id="4" name="Date Placeholder 3"/>
          <p:cNvSpPr>
            <a:spLocks noGrp="1"/>
          </p:cNvSpPr>
          <p:nvPr>
            <p:ph type="dt" sz="half" idx="19"/>
          </p:nvPr>
        </p:nvSpPr>
        <p:spPr/>
        <p:txBody>
          <a:bodyPr/>
          <a:lstStyle/>
          <a:p>
            <a:fld id="{8FC1F2FA-B57C-4E40-9661-78D157607672}"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p:txBody>
          <a:bodyPr/>
          <a:lstStyle/>
          <a:p>
            <a:r>
              <a:rPr lang="en-US" dirty="0" smtClean="0"/>
              <a:t>InterRunnbale Variable (IRV)</a:t>
            </a:r>
          </a:p>
          <a:p>
            <a:r>
              <a:rPr lang="en-US" dirty="0" smtClean="0"/>
              <a:t>Perinstance memory (PIM)</a:t>
            </a:r>
          </a:p>
          <a:p>
            <a:r>
              <a:rPr lang="en-US" dirty="0" smtClean="0"/>
              <a:t>Static Memory</a:t>
            </a:r>
            <a:endParaRPr lang="en-US" dirty="0"/>
          </a:p>
        </p:txBody>
      </p:sp>
    </p:spTree>
    <p:extLst>
      <p:ext uri="{BB962C8B-B14F-4D97-AF65-F5344CB8AC3E}">
        <p14:creationId xmlns:p14="http://schemas.microsoft.com/office/powerpoint/2010/main" val="120605315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Interrunnables variable (IRV)</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54</a:t>
            </a:fld>
            <a:endParaRPr lang="it-IT"/>
          </a:p>
        </p:txBody>
      </p:sp>
      <p:sp>
        <p:nvSpPr>
          <p:cNvPr id="4" name="Date Placeholder 3"/>
          <p:cNvSpPr>
            <a:spLocks noGrp="1"/>
          </p:cNvSpPr>
          <p:nvPr>
            <p:ph type="dt" sz="half" idx="19"/>
          </p:nvPr>
        </p:nvSpPr>
        <p:spPr/>
        <p:txBody>
          <a:bodyPr/>
          <a:lstStyle/>
          <a:p>
            <a:fld id="{EF4CC3B0-00B4-4673-AC78-0193D40D7501}" type="datetime4">
              <a:rPr lang="en-US" smtClean="0"/>
              <a:t>June 22, 2016</a:t>
            </a:fld>
            <a:endParaRPr lang="it-IT" dirty="0"/>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p:txBody>
          <a:bodyPr/>
          <a:lstStyle/>
          <a:p>
            <a:r>
              <a:rPr lang="en-US" dirty="0" smtClean="0"/>
              <a:t>IRV communication </a:t>
            </a:r>
            <a:r>
              <a:rPr lang="en-US" dirty="0"/>
              <a:t>is communication between </a:t>
            </a:r>
            <a:r>
              <a:rPr lang="en-US" dirty="0" smtClean="0"/>
              <a:t>the runnables </a:t>
            </a:r>
            <a:r>
              <a:rPr lang="en-US" dirty="0"/>
              <a:t>of </a:t>
            </a:r>
            <a:r>
              <a:rPr lang="en-US" dirty="0" smtClean="0"/>
              <a:t>an atomic </a:t>
            </a:r>
            <a:r>
              <a:rPr lang="en-US" dirty="0"/>
              <a:t>software </a:t>
            </a:r>
            <a:r>
              <a:rPr lang="en-US" dirty="0" smtClean="0"/>
              <a:t>component</a:t>
            </a:r>
          </a:p>
          <a:p>
            <a:r>
              <a:rPr lang="en-US" dirty="0" smtClean="0"/>
              <a:t>Supports concurrent access of data within an SWC by a runnable entity</a:t>
            </a:r>
          </a:p>
          <a:p>
            <a:pPr marL="0" indent="0">
              <a:buNone/>
            </a:pPr>
            <a:r>
              <a:rPr lang="en-US" dirty="0" smtClean="0"/>
              <a:t> </a:t>
            </a:r>
            <a:endParaRPr lang="en-US"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438400"/>
            <a:ext cx="2590800" cy="201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3048000"/>
            <a:ext cx="4786313" cy="300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776446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Perinstance memory</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55</a:t>
            </a:fld>
            <a:endParaRPr lang="it-IT"/>
          </a:p>
        </p:txBody>
      </p:sp>
      <p:sp>
        <p:nvSpPr>
          <p:cNvPr id="4" name="Date Placeholder 3"/>
          <p:cNvSpPr>
            <a:spLocks noGrp="1"/>
          </p:cNvSpPr>
          <p:nvPr>
            <p:ph type="dt" sz="half" idx="19"/>
          </p:nvPr>
        </p:nvSpPr>
        <p:spPr/>
        <p:txBody>
          <a:bodyPr/>
          <a:lstStyle/>
          <a:p>
            <a:fld id="{0CEB3B96-E6BF-4367-BEF4-6FCA89F0B131}"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p:txBody>
          <a:bodyPr/>
          <a:lstStyle/>
          <a:p>
            <a:r>
              <a:rPr lang="en-US" dirty="0"/>
              <a:t>Defines a ’C’ typed memory-block that needs to be available for each instance of </a:t>
            </a:r>
            <a:r>
              <a:rPr lang="en-US" dirty="0" smtClean="0"/>
              <a:t>the SW-component.</a:t>
            </a:r>
          </a:p>
          <a:p>
            <a:r>
              <a:rPr lang="en-US" dirty="0" smtClean="0"/>
              <a:t>Within the SWC, runnables can access the PIM memory and communicate with each other</a:t>
            </a:r>
          </a:p>
          <a:p>
            <a:r>
              <a:rPr lang="en-US" dirty="0" smtClean="0"/>
              <a:t>An </a:t>
            </a:r>
            <a:r>
              <a:rPr lang="en-US" dirty="0"/>
              <a:t>application is responsible for consistency </a:t>
            </a:r>
            <a:r>
              <a:rPr lang="en-US" dirty="0" smtClean="0"/>
              <a:t>of accessed </a:t>
            </a:r>
            <a:r>
              <a:rPr lang="en-US" dirty="0"/>
              <a:t>data by itself.</a:t>
            </a:r>
          </a:p>
        </p:txBody>
      </p:sp>
    </p:spTree>
    <p:extLst>
      <p:ext uri="{BB962C8B-B14F-4D97-AF65-F5344CB8AC3E}">
        <p14:creationId xmlns:p14="http://schemas.microsoft.com/office/powerpoint/2010/main" val="124291153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Static memory</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56</a:t>
            </a:fld>
            <a:endParaRPr lang="it-IT"/>
          </a:p>
        </p:txBody>
      </p:sp>
      <p:sp>
        <p:nvSpPr>
          <p:cNvPr id="4" name="Date Placeholder 3"/>
          <p:cNvSpPr>
            <a:spLocks noGrp="1"/>
          </p:cNvSpPr>
          <p:nvPr>
            <p:ph type="dt" sz="half" idx="19"/>
          </p:nvPr>
        </p:nvSpPr>
        <p:spPr/>
        <p:txBody>
          <a:bodyPr/>
          <a:lstStyle/>
          <a:p>
            <a:fld id="{9E3C2D6F-B53D-469B-83AF-6EF513020540}"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p:txBody>
          <a:bodyPr/>
          <a:lstStyle/>
          <a:p>
            <a:r>
              <a:rPr lang="en-US" dirty="0"/>
              <a:t>Defines a ’C’ typed memory-block that needs to be available for </a:t>
            </a:r>
            <a:r>
              <a:rPr lang="en-US" dirty="0" smtClean="0"/>
              <a:t>an SWC.</a:t>
            </a:r>
          </a:p>
          <a:p>
            <a:r>
              <a:rPr lang="en-US" dirty="0" smtClean="0"/>
              <a:t>Static memories are not initiated by the RTE</a:t>
            </a:r>
          </a:p>
          <a:p>
            <a:r>
              <a:rPr lang="en-US" dirty="0" smtClean="0"/>
              <a:t>Within an SWC, runnables can access the static memory and communicate with each other</a:t>
            </a:r>
          </a:p>
          <a:p>
            <a:r>
              <a:rPr lang="en-US" dirty="0" smtClean="0"/>
              <a:t>An </a:t>
            </a:r>
            <a:r>
              <a:rPr lang="en-US" dirty="0"/>
              <a:t>application is responsible for consistency </a:t>
            </a:r>
            <a:r>
              <a:rPr lang="en-US" dirty="0" smtClean="0"/>
              <a:t>of accessed </a:t>
            </a:r>
            <a:r>
              <a:rPr lang="en-US" dirty="0"/>
              <a:t>data by itself</a:t>
            </a:r>
            <a:r>
              <a:rPr lang="en-US" dirty="0" smtClean="0"/>
              <a:t>.</a:t>
            </a:r>
          </a:p>
          <a:p>
            <a:r>
              <a:rPr lang="en-US" dirty="0" smtClean="0"/>
              <a:t>Static memory is restricted for single instantiation of an SWC. For all the multiple instantiations of an SWC, PIM shall be used.</a:t>
            </a:r>
          </a:p>
          <a:p>
            <a:r>
              <a:rPr lang="en-US" dirty="0" smtClean="0"/>
              <a:t>Advantages</a:t>
            </a:r>
          </a:p>
          <a:p>
            <a:pPr lvl="1"/>
            <a:r>
              <a:rPr lang="en-US" dirty="0" smtClean="0"/>
              <a:t>Supports needs of functional safety, as SWC is independent of RTE software</a:t>
            </a:r>
          </a:p>
          <a:p>
            <a:pPr lvl="1"/>
            <a:r>
              <a:rPr lang="en-US" dirty="0" smtClean="0"/>
              <a:t>SWC internal data details can be shared with suppliers, without any separate documentation</a:t>
            </a:r>
            <a:endParaRPr lang="en-US" dirty="0"/>
          </a:p>
        </p:txBody>
      </p:sp>
    </p:spTree>
    <p:extLst>
      <p:ext uri="{BB962C8B-B14F-4D97-AF65-F5344CB8AC3E}">
        <p14:creationId xmlns:p14="http://schemas.microsoft.com/office/powerpoint/2010/main" val="220925718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RTE Events</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57</a:t>
            </a:fld>
            <a:endParaRPr lang="it-IT"/>
          </a:p>
        </p:txBody>
      </p:sp>
      <p:sp>
        <p:nvSpPr>
          <p:cNvPr id="4" name="Date Placeholder 3"/>
          <p:cNvSpPr>
            <a:spLocks noGrp="1"/>
          </p:cNvSpPr>
          <p:nvPr>
            <p:ph type="dt" sz="half" idx="19"/>
          </p:nvPr>
        </p:nvSpPr>
        <p:spPr/>
        <p:txBody>
          <a:bodyPr/>
          <a:lstStyle/>
          <a:p>
            <a:fld id="{D36F3B7B-6586-45D4-B587-2068827B4679}"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p:txBody>
          <a:bodyPr/>
          <a:lstStyle/>
          <a:p>
            <a:r>
              <a:rPr lang="en-US" dirty="0"/>
              <a:t>AUTOSAR has defined RTE events </a:t>
            </a:r>
            <a:r>
              <a:rPr lang="en-US" dirty="0" smtClean="0"/>
              <a:t>for specifying </a:t>
            </a:r>
            <a:r>
              <a:rPr lang="en-US" dirty="0"/>
              <a:t>when a runnable entity is triggered</a:t>
            </a:r>
            <a:r>
              <a:rPr lang="en-US" dirty="0" smtClean="0"/>
              <a:t>.</a:t>
            </a:r>
          </a:p>
          <a:p>
            <a:r>
              <a:rPr lang="en-US" dirty="0" smtClean="0"/>
              <a:t>RTE </a:t>
            </a:r>
            <a:r>
              <a:rPr lang="en-US" dirty="0"/>
              <a:t>events are configured to interface with the Operating System</a:t>
            </a:r>
            <a:r>
              <a:rPr lang="en-US" dirty="0" smtClean="0"/>
              <a:t>.</a:t>
            </a:r>
          </a:p>
          <a:p>
            <a:pPr marL="0" indent="0">
              <a:buNone/>
            </a:pPr>
            <a:r>
              <a:rPr lang="en-US" dirty="0"/>
              <a:t/>
            </a:r>
            <a:br>
              <a:rPr lang="en-US" dirty="0"/>
            </a:br>
            <a:r>
              <a:rPr lang="en-US" dirty="0"/>
              <a:t/>
            </a:r>
            <a:br>
              <a:rPr lang="en-US" dirty="0"/>
            </a:br>
            <a:r>
              <a:rPr lang="en-US" dirty="0"/>
              <a:t>  </a:t>
            </a:r>
          </a:p>
          <a:p>
            <a:endParaRPr lang="en-US" dirty="0"/>
          </a:p>
        </p:txBody>
      </p:sp>
    </p:spTree>
    <p:extLst>
      <p:ext uri="{BB962C8B-B14F-4D97-AF65-F5344CB8AC3E}">
        <p14:creationId xmlns:p14="http://schemas.microsoft.com/office/powerpoint/2010/main" val="47303193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RTE - Triggering events</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58</a:t>
            </a:fld>
            <a:endParaRPr lang="it-IT"/>
          </a:p>
        </p:txBody>
      </p:sp>
      <p:sp>
        <p:nvSpPr>
          <p:cNvPr id="4" name="Date Placeholder 3"/>
          <p:cNvSpPr>
            <a:spLocks noGrp="1"/>
          </p:cNvSpPr>
          <p:nvPr>
            <p:ph type="dt" sz="half" idx="19"/>
          </p:nvPr>
        </p:nvSpPr>
        <p:spPr/>
        <p:txBody>
          <a:bodyPr/>
          <a:lstStyle/>
          <a:p>
            <a:fld id="{BD378239-233E-49FE-9B91-63401B91C927}"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49399" y="871300"/>
            <a:ext cx="8045200" cy="4924900"/>
          </a:xfrm>
        </p:spPr>
        <p:txBody>
          <a:bodyPr/>
          <a:lstStyle/>
          <a:p>
            <a:r>
              <a:rPr lang="en-US" dirty="0" smtClean="0"/>
              <a:t>Timing </a:t>
            </a:r>
            <a:r>
              <a:rPr lang="en-US" dirty="0"/>
              <a:t>Event - Trigger a runnable entity periodically at a rate defined within the software-component description. As shown in the example below, a Runnable named “RE_80msTask”, which is to be executed every 80ms is associated with an RTE event named “T_SparkControl80ms</a:t>
            </a:r>
            <a:r>
              <a:rPr lang="en-US" dirty="0" smtClean="0"/>
              <a:t>”.</a:t>
            </a:r>
          </a:p>
          <a:p>
            <a:endParaRPr lang="en-US" dirty="0"/>
          </a:p>
          <a:p>
            <a:endParaRPr lang="en-US" dirty="0" smtClean="0"/>
          </a:p>
          <a:p>
            <a:endParaRPr lang="en-US" dirty="0"/>
          </a:p>
          <a:p>
            <a:endParaRPr lang="en-US" dirty="0" smtClean="0"/>
          </a:p>
          <a:p>
            <a:endParaRPr lang="en-US" dirty="0"/>
          </a:p>
          <a:p>
            <a:r>
              <a:rPr lang="en-US" dirty="0"/>
              <a:t>Background Event - A recurring RTEEvent which is used to perform background activities. It is similar to a TimingEvent but has no fixed time period and is activated only with low priority. As shown in the example below, a Runnable named “RE_SampleSWCBckGnd”, which is to be executed as a background task is associated with an RTE event named “BG_EventDescription”</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9172" y="2133600"/>
            <a:ext cx="3105150"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4136" y="5334000"/>
            <a:ext cx="3895725" cy="105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349953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RTE - Triggering </a:t>
            </a:r>
            <a:r>
              <a:rPr lang="en-US" dirty="0" smtClean="0"/>
              <a:t>events</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59</a:t>
            </a:fld>
            <a:endParaRPr lang="it-IT"/>
          </a:p>
        </p:txBody>
      </p:sp>
      <p:sp>
        <p:nvSpPr>
          <p:cNvPr id="4" name="Date Placeholder 3"/>
          <p:cNvSpPr>
            <a:spLocks noGrp="1"/>
          </p:cNvSpPr>
          <p:nvPr>
            <p:ph type="dt" sz="half" idx="19"/>
          </p:nvPr>
        </p:nvSpPr>
        <p:spPr/>
        <p:txBody>
          <a:bodyPr/>
          <a:lstStyle/>
          <a:p>
            <a:fld id="{4C5F0107-1DB7-40A2-8B76-5C845F5BF227}"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p:txBody>
          <a:bodyPr/>
          <a:lstStyle/>
          <a:p>
            <a:r>
              <a:rPr lang="en-US" dirty="0"/>
              <a:t>OperationInvokedEvent - An RTEEvent that causes the RTE to trigger a runnable entity whose entry point provides an implementation for a client-server operation. This event occurs in response to a received request from a client to execute the operation. The figure below represents the client runnable invoking a server operation through RTE interfaces</a:t>
            </a: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1482" y="2971800"/>
            <a:ext cx="4933950"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Arrow Connector 7"/>
          <p:cNvCxnSpPr/>
          <p:nvPr/>
        </p:nvCxnSpPr>
        <p:spPr>
          <a:xfrm>
            <a:off x="2895600" y="3962400"/>
            <a:ext cx="0" cy="6858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4724400" y="4876800"/>
            <a:ext cx="457200" cy="762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3810000" y="5029200"/>
            <a:ext cx="457200" cy="762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17725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AUTOSAR benefits (from the consortium)</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40000" y="838200"/>
            <a:ext cx="8045200" cy="5346700"/>
          </a:xfrm>
        </p:spPr>
        <p:txBody>
          <a:bodyPr/>
          <a:lstStyle/>
          <a:p>
            <a:r>
              <a:rPr lang="en-US" dirty="0" smtClean="0"/>
              <a:t>Why AUTOSAR?</a:t>
            </a:r>
            <a:endParaRPr lang="en-US"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799" y="1219200"/>
            <a:ext cx="8072329" cy="506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p:cNvSpPr>
            <a:spLocks noGrp="1"/>
          </p:cNvSpPr>
          <p:nvPr>
            <p:ph type="dt" sz="half" idx="19"/>
          </p:nvPr>
        </p:nvSpPr>
        <p:spPr/>
        <p:txBody>
          <a:bodyPr/>
          <a:lstStyle/>
          <a:p>
            <a:fld id="{0BF4BB98-10FA-4100-86A8-CEA7E2315493}" type="datetime4">
              <a:rPr lang="en-US" smtClean="0"/>
              <a:t>June 22, 2016</a:t>
            </a:fld>
            <a:endParaRPr lang="it-IT" dirty="0"/>
          </a:p>
        </p:txBody>
      </p:sp>
    </p:spTree>
    <p:extLst>
      <p:ext uri="{BB962C8B-B14F-4D97-AF65-F5344CB8AC3E}">
        <p14:creationId xmlns:p14="http://schemas.microsoft.com/office/powerpoint/2010/main" val="265931171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RTE - Triggering </a:t>
            </a:r>
            <a:r>
              <a:rPr lang="en-US" dirty="0" smtClean="0"/>
              <a:t>events</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60</a:t>
            </a:fld>
            <a:endParaRPr lang="it-IT"/>
          </a:p>
        </p:txBody>
      </p:sp>
      <p:sp>
        <p:nvSpPr>
          <p:cNvPr id="4" name="Date Placeholder 3"/>
          <p:cNvSpPr>
            <a:spLocks noGrp="1"/>
          </p:cNvSpPr>
          <p:nvPr>
            <p:ph type="dt" sz="half" idx="19"/>
          </p:nvPr>
        </p:nvSpPr>
        <p:spPr/>
        <p:txBody>
          <a:bodyPr/>
          <a:lstStyle/>
          <a:p>
            <a:fld id="{17AABB87-8D3E-468C-8516-0FEEF46B53AE}"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p:txBody>
          <a:bodyPr/>
          <a:lstStyle/>
          <a:p>
            <a:r>
              <a:rPr lang="en-US" dirty="0" smtClean="0"/>
              <a:t>ExternalTriggerOccurredEvent </a:t>
            </a:r>
            <a:r>
              <a:rPr lang="en-US" dirty="0"/>
              <a:t>- A runnable entity triggered by the RTE at the occurrence of an external event. In the example below, a runnable entity named “RunSampleSWC_A” of SampleSWC_A is triggering the runnable entity named “RunSampleSWC_B” of </a:t>
            </a:r>
            <a:r>
              <a:rPr lang="en-US" dirty="0" smtClean="0"/>
              <a:t>SampleSWC_B</a:t>
            </a:r>
          </a:p>
          <a:p>
            <a:endParaRPr lang="en-US" dirty="0"/>
          </a:p>
          <a:p>
            <a:endParaRPr lang="en-US" dirty="0" smtClean="0"/>
          </a:p>
          <a:p>
            <a:endParaRPr lang="en-US" dirty="0"/>
          </a:p>
          <a:p>
            <a:endParaRPr lang="en-US" dirty="0" smtClean="0"/>
          </a:p>
          <a:p>
            <a:endParaRPr lang="en-US"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743200"/>
            <a:ext cx="4248150"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927449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a:t>RTE - Triggering </a:t>
            </a:r>
            <a:r>
              <a:rPr lang="en-US" dirty="0" smtClean="0"/>
              <a:t>events</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61</a:t>
            </a:fld>
            <a:endParaRPr lang="it-IT"/>
          </a:p>
        </p:txBody>
      </p:sp>
      <p:sp>
        <p:nvSpPr>
          <p:cNvPr id="4" name="Date Placeholder 3"/>
          <p:cNvSpPr>
            <a:spLocks noGrp="1"/>
          </p:cNvSpPr>
          <p:nvPr>
            <p:ph type="dt" sz="half" idx="19"/>
          </p:nvPr>
        </p:nvSpPr>
        <p:spPr/>
        <p:txBody>
          <a:bodyPr/>
          <a:lstStyle/>
          <a:p>
            <a:fld id="{9595A61D-83CC-44C8-A05A-0A60CAAD5C1F}"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p:txBody>
          <a:bodyPr>
            <a:normAutofit lnSpcReduction="10000"/>
          </a:bodyPr>
          <a:lstStyle/>
          <a:p>
            <a:pPr lvl="0"/>
            <a:r>
              <a:rPr lang="en-US" dirty="0"/>
              <a:t>SwcModeSwitchEvent - Trigger of a runnable entity as a result of a mode switch</a:t>
            </a:r>
          </a:p>
          <a:p>
            <a:pPr lvl="0"/>
            <a:r>
              <a:rPr lang="en-US" dirty="0"/>
              <a:t>AsynchronousServerCallReturnsEvent - Triggers a runnable entity used to “collect” the result and the status information of an asynchronous client-server operation</a:t>
            </a:r>
          </a:p>
          <a:p>
            <a:pPr lvl="0"/>
            <a:r>
              <a:rPr lang="en-US" dirty="0"/>
              <a:t>DataReceiveErrorEvent - Triggers a runnable entity used to “collect” the error status of a data element with “data” semantics on the receiver side.</a:t>
            </a:r>
          </a:p>
          <a:p>
            <a:pPr lvl="0"/>
            <a:r>
              <a:rPr lang="en-US" dirty="0"/>
              <a:t>DataReceivedEvent - A runnable entity triggered by the RTE to receive and process a signal received on a sender-receiver interface</a:t>
            </a:r>
          </a:p>
          <a:p>
            <a:pPr lvl="0"/>
            <a:r>
              <a:rPr lang="en-US" dirty="0"/>
              <a:t>DataSendCompletedEvent - A runnable entity triggered by the RTE to receive and process transmit acknowledgment notifications</a:t>
            </a:r>
          </a:p>
          <a:p>
            <a:pPr lvl="0"/>
            <a:r>
              <a:rPr lang="en-US" dirty="0"/>
              <a:t>ModeSwitchedAckEvent - The event is raised when the referenced modes have been received or an </a:t>
            </a:r>
            <a:r>
              <a:rPr lang="en-US" dirty="0" smtClean="0"/>
              <a:t>error occurs</a:t>
            </a:r>
            <a:endParaRPr lang="en-US" dirty="0"/>
          </a:p>
          <a:p>
            <a:pPr lvl="0"/>
            <a:r>
              <a:rPr lang="en-US" dirty="0"/>
              <a:t>DataWriteCompletedEvent - A runnable entity triggered by the RTE to receive and process transmit acknowledgment notifications for implicit </a:t>
            </a:r>
            <a:r>
              <a:rPr lang="en-US" dirty="0" smtClean="0"/>
              <a:t>communication</a:t>
            </a:r>
          </a:p>
          <a:p>
            <a:pPr lvl="0"/>
            <a:r>
              <a:rPr lang="en-US" dirty="0"/>
              <a:t>InitEvent - A runnable entity triggered by the RTE for initialization</a:t>
            </a:r>
          </a:p>
        </p:txBody>
      </p:sp>
    </p:spTree>
    <p:extLst>
      <p:ext uri="{BB962C8B-B14F-4D97-AF65-F5344CB8AC3E}">
        <p14:creationId xmlns:p14="http://schemas.microsoft.com/office/powerpoint/2010/main" val="293084695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Application SWC Resources</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62</a:t>
            </a:fld>
            <a:endParaRPr lang="it-IT"/>
          </a:p>
        </p:txBody>
      </p:sp>
      <p:sp>
        <p:nvSpPr>
          <p:cNvPr id="4" name="Date Placeholder 3"/>
          <p:cNvSpPr>
            <a:spLocks noGrp="1"/>
          </p:cNvSpPr>
          <p:nvPr>
            <p:ph type="dt" sz="half" idx="19"/>
          </p:nvPr>
        </p:nvSpPr>
        <p:spPr/>
        <p:txBody>
          <a:bodyPr/>
          <a:lstStyle/>
          <a:p>
            <a:fld id="{13460F11-44BB-4224-80B9-C867D094ECA8}"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p:txBody>
          <a:bodyPr/>
          <a:lstStyle/>
          <a:p>
            <a:r>
              <a:rPr lang="en-US" dirty="0" smtClean="0"/>
              <a:t>Execution Time</a:t>
            </a:r>
          </a:p>
          <a:p>
            <a:pPr lvl="1"/>
            <a:r>
              <a:rPr lang="en-US" dirty="0" smtClean="0"/>
              <a:t>Runnable execution time</a:t>
            </a:r>
          </a:p>
          <a:p>
            <a:pPr lvl="1"/>
            <a:r>
              <a:rPr lang="en-US" dirty="0" smtClean="0"/>
              <a:t>Worst Execution Time</a:t>
            </a:r>
          </a:p>
          <a:p>
            <a:pPr lvl="1"/>
            <a:r>
              <a:rPr lang="en-US" dirty="0" smtClean="0"/>
              <a:t>Measured execution Time</a:t>
            </a:r>
          </a:p>
          <a:p>
            <a:r>
              <a:rPr lang="en-US" dirty="0" smtClean="0"/>
              <a:t>Memory consumption</a:t>
            </a:r>
          </a:p>
          <a:p>
            <a:pPr lvl="1"/>
            <a:r>
              <a:rPr lang="en-US" dirty="0" smtClean="0"/>
              <a:t>Stack Usage</a:t>
            </a:r>
          </a:p>
          <a:p>
            <a:pPr lvl="1"/>
            <a:r>
              <a:rPr lang="en-US" dirty="0" smtClean="0"/>
              <a:t>Perinstance memory size (if PIM used)</a:t>
            </a:r>
          </a:p>
          <a:p>
            <a:pPr lvl="1"/>
            <a:r>
              <a:rPr lang="en-US" dirty="0" smtClean="0"/>
              <a:t>ROM</a:t>
            </a:r>
          </a:p>
          <a:p>
            <a:pPr lvl="1"/>
            <a:r>
              <a:rPr lang="en-US" dirty="0" smtClean="0"/>
              <a:t>RAM</a:t>
            </a:r>
          </a:p>
          <a:p>
            <a:pPr lvl="1"/>
            <a:endParaRPr lang="en-US" dirty="0"/>
          </a:p>
        </p:txBody>
      </p:sp>
    </p:spTree>
    <p:extLst>
      <p:ext uri="{BB962C8B-B14F-4D97-AF65-F5344CB8AC3E}">
        <p14:creationId xmlns:p14="http://schemas.microsoft.com/office/powerpoint/2010/main" val="43811978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Data Defintions</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63</a:t>
            </a:fld>
            <a:endParaRPr lang="it-IT"/>
          </a:p>
        </p:txBody>
      </p:sp>
      <p:sp>
        <p:nvSpPr>
          <p:cNvPr id="4" name="Date Placeholder 3"/>
          <p:cNvSpPr>
            <a:spLocks noGrp="1"/>
          </p:cNvSpPr>
          <p:nvPr>
            <p:ph type="dt" sz="half" idx="19"/>
          </p:nvPr>
        </p:nvSpPr>
        <p:spPr/>
        <p:txBody>
          <a:bodyPr/>
          <a:lstStyle/>
          <a:p>
            <a:fld id="{DAA09836-52ED-4585-8C99-2CAA73056755}"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p:txBody>
          <a:bodyPr/>
          <a:lstStyle/>
          <a:p>
            <a:r>
              <a:rPr lang="en-US" dirty="0"/>
              <a:t>AUTOSAR support three different levels of data type abstractions</a:t>
            </a:r>
          </a:p>
          <a:p>
            <a:pPr lvl="1"/>
            <a:r>
              <a:rPr lang="en-US" dirty="0" smtClean="0"/>
              <a:t>Application </a:t>
            </a:r>
            <a:r>
              <a:rPr lang="en-US" dirty="0"/>
              <a:t>data type – defines the data type and its attributes, with respect to the application physical data perspective.</a:t>
            </a:r>
          </a:p>
          <a:p>
            <a:pPr lvl="1"/>
            <a:r>
              <a:rPr lang="en-US" dirty="0" smtClean="0"/>
              <a:t>Implementation </a:t>
            </a:r>
            <a:r>
              <a:rPr lang="en-US" dirty="0"/>
              <a:t>data type – defines the data type and its attributes, with respect to the actual code implementation in a programming language like C. </a:t>
            </a:r>
          </a:p>
          <a:p>
            <a:pPr lvl="1"/>
            <a:r>
              <a:rPr lang="en-US" dirty="0"/>
              <a:t>Base data type – defines the data type, with respect to the microprocessor/platform, on which the implementation of the implementation data type is done</a:t>
            </a:r>
            <a:r>
              <a:rPr lang="en-US" dirty="0" smtClean="0"/>
              <a:t>.</a:t>
            </a:r>
          </a:p>
          <a:p>
            <a:pPr marL="457200" lvl="1" indent="0">
              <a:buNone/>
            </a:pPr>
            <a:endParaRPr lang="en-US" dirty="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3581400"/>
            <a:ext cx="4229100"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019425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Data Element Representation</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64</a:t>
            </a:fld>
            <a:endParaRPr lang="it-IT"/>
          </a:p>
        </p:txBody>
      </p:sp>
      <p:sp>
        <p:nvSpPr>
          <p:cNvPr id="4" name="Date Placeholder 3"/>
          <p:cNvSpPr>
            <a:spLocks noGrp="1"/>
          </p:cNvSpPr>
          <p:nvPr>
            <p:ph type="dt" sz="half" idx="19"/>
          </p:nvPr>
        </p:nvSpPr>
        <p:spPr/>
        <p:txBody>
          <a:bodyPr/>
          <a:lstStyle/>
          <a:p>
            <a:fld id="{E43A48B2-9D69-4890-8B58-432FE89C9A28}"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p:txBody>
          <a:bodyPr/>
          <a:lstStyle/>
          <a:p>
            <a:endParaRPr lang="en-US"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600200"/>
            <a:ext cx="5953125" cy="247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4076700"/>
            <a:ext cx="2733675" cy="1838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86932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Signal – AUTOSAR Data Type mapping</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65</a:t>
            </a:fld>
            <a:endParaRPr lang="it-IT"/>
          </a:p>
        </p:txBody>
      </p:sp>
      <p:sp>
        <p:nvSpPr>
          <p:cNvPr id="4" name="Date Placeholder 3"/>
          <p:cNvSpPr>
            <a:spLocks noGrp="1"/>
          </p:cNvSpPr>
          <p:nvPr>
            <p:ph type="dt" sz="half" idx="19"/>
          </p:nvPr>
        </p:nvSpPr>
        <p:spPr/>
        <p:txBody>
          <a:bodyPr/>
          <a:lstStyle/>
          <a:p>
            <a:fld id="{83D6D4F9-A295-4A4E-A30A-390CB77E68A2}"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pic>
        <p:nvPicPr>
          <p:cNvPr id="286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2414" y="1497013"/>
            <a:ext cx="5259386" cy="3330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958780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SensorActuator</a:t>
            </a:r>
            <a:r>
              <a:rPr lang="en-US" dirty="0"/>
              <a:t> </a:t>
            </a:r>
            <a:r>
              <a:rPr lang="en-US" dirty="0" smtClean="0"/>
              <a:t>SWC</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66</a:t>
            </a:fld>
            <a:endParaRPr lang="it-IT"/>
          </a:p>
        </p:txBody>
      </p:sp>
      <p:sp>
        <p:nvSpPr>
          <p:cNvPr id="4" name="Date Placeholder 3"/>
          <p:cNvSpPr>
            <a:spLocks noGrp="1"/>
          </p:cNvSpPr>
          <p:nvPr>
            <p:ph type="dt" sz="half" idx="19"/>
          </p:nvPr>
        </p:nvSpPr>
        <p:spPr/>
        <p:txBody>
          <a:bodyPr/>
          <a:lstStyle/>
          <a:p>
            <a:fld id="{9C73641B-C7F9-427B-B452-3F05ACEBC5EF}"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p:txBody>
          <a:bodyPr/>
          <a:lstStyle/>
          <a:p>
            <a:r>
              <a:rPr lang="en-US" dirty="0"/>
              <a:t>The SensorActuatorSwComponentType introduces the possibility to link from </a:t>
            </a:r>
            <a:r>
              <a:rPr lang="en-US" dirty="0" smtClean="0"/>
              <a:t>the software </a:t>
            </a:r>
            <a:r>
              <a:rPr lang="en-US" dirty="0"/>
              <a:t>representation of a sensor/actuator to its hardware description provided </a:t>
            </a:r>
            <a:r>
              <a:rPr lang="en-US" dirty="0" smtClean="0"/>
              <a:t>by the </a:t>
            </a:r>
            <a:r>
              <a:rPr lang="en-US" dirty="0"/>
              <a:t>ECU </a:t>
            </a:r>
            <a:r>
              <a:rPr lang="en-US" dirty="0" smtClean="0"/>
              <a:t>Resource</a:t>
            </a:r>
          </a:p>
          <a:p>
            <a:r>
              <a:rPr lang="en-US" dirty="0" smtClean="0"/>
              <a:t>Signal flow representation is as shown below</a:t>
            </a:r>
            <a:endParaRPr lang="en-US"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514600"/>
            <a:ext cx="6891337" cy="3909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900658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Naming Convention</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67</a:t>
            </a:fld>
            <a:endParaRPr lang="it-IT"/>
          </a:p>
        </p:txBody>
      </p:sp>
      <p:sp>
        <p:nvSpPr>
          <p:cNvPr id="4" name="Date Placeholder 3"/>
          <p:cNvSpPr>
            <a:spLocks noGrp="1"/>
          </p:cNvSpPr>
          <p:nvPr>
            <p:ph type="dt" sz="half" idx="19"/>
          </p:nvPr>
        </p:nvSpPr>
        <p:spPr/>
        <p:txBody>
          <a:bodyPr/>
          <a:lstStyle/>
          <a:p>
            <a:fld id="{07E7AFE7-F921-44BF-8709-CFAE3B11D7AA}"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p:txBody>
          <a:bodyPr/>
          <a:lstStyle/>
          <a:p>
            <a:pPr marL="342900" indent="-342900">
              <a:buFont typeface="+mj-lt"/>
              <a:buAutoNum type="arabicPeriod"/>
            </a:pPr>
            <a:r>
              <a:rPr lang="en-US" dirty="0" smtClean="0"/>
              <a:t>Architecture </a:t>
            </a:r>
            <a:r>
              <a:rPr lang="en-US" dirty="0"/>
              <a:t>elements naming </a:t>
            </a:r>
            <a:r>
              <a:rPr lang="en-US" dirty="0" smtClean="0"/>
              <a:t>language</a:t>
            </a:r>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r>
              <a:rPr lang="en-US" dirty="0" smtClean="0"/>
              <a:t>Short name </a:t>
            </a:r>
            <a:r>
              <a:rPr lang="en-US" dirty="0"/>
              <a:t>is dependent on the Signal / functionality names used in the control requirement and behavior </a:t>
            </a:r>
            <a:r>
              <a:rPr lang="en-US" dirty="0" smtClean="0"/>
              <a:t>model</a:t>
            </a:r>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0" indent="0">
              <a:buNone/>
            </a:pPr>
            <a:r>
              <a:rPr lang="en-US" dirty="0" smtClean="0"/>
              <a:t>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002373505"/>
              </p:ext>
            </p:extLst>
          </p:nvPr>
        </p:nvGraphicFramePr>
        <p:xfrm>
          <a:off x="1066800" y="1676400"/>
          <a:ext cx="5554980" cy="578358"/>
        </p:xfrm>
        <a:graphic>
          <a:graphicData uri="http://schemas.openxmlformats.org/drawingml/2006/table">
            <a:tbl>
              <a:tblPr firstRow="1" firstCol="1" bandRow="1">
                <a:tableStyleId>{5C22544A-7EE6-4342-B048-85BDC9FD1C3A}</a:tableStyleId>
              </a:tblPr>
              <a:tblGrid>
                <a:gridCol w="1066800"/>
                <a:gridCol w="4488180"/>
              </a:tblGrid>
              <a:tr h="0">
                <a:tc>
                  <a:txBody>
                    <a:bodyPr/>
                    <a:lstStyle/>
                    <a:p>
                      <a:pPr marL="0" marR="0">
                        <a:lnSpc>
                          <a:spcPct val="115000"/>
                        </a:lnSpc>
                        <a:spcBef>
                          <a:spcPts val="0"/>
                        </a:spcBef>
                        <a:spcAft>
                          <a:spcPts val="0"/>
                        </a:spcAft>
                      </a:pPr>
                      <a:r>
                        <a:rPr lang="en-US" sz="1100" b="0" dirty="0">
                          <a:solidFill>
                            <a:schemeClr val="tx1"/>
                          </a:solidFill>
                          <a:effectLst/>
                        </a:rPr>
                        <a:t>Description</a:t>
                      </a:r>
                      <a:endParaRPr lang="en-US" sz="1100" b="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100" b="0" dirty="0">
                          <a:solidFill>
                            <a:schemeClr val="tx1"/>
                          </a:solidFill>
                          <a:effectLst/>
                        </a:rPr>
                        <a:t> Use English as standard language to name the SA elements </a:t>
                      </a:r>
                      <a:r>
                        <a:rPr lang="en-US" sz="1100" b="0" dirty="0" smtClean="0">
                          <a:solidFill>
                            <a:schemeClr val="tx1"/>
                          </a:solidFill>
                          <a:effectLst/>
                        </a:rPr>
                        <a:t>(Short Name and </a:t>
                      </a:r>
                      <a:r>
                        <a:rPr lang="en-US" sz="1100" b="0" dirty="0">
                          <a:solidFill>
                            <a:schemeClr val="tx1"/>
                          </a:solidFill>
                          <a:effectLst/>
                        </a:rPr>
                        <a:t>description)</a:t>
                      </a:r>
                      <a:endParaRPr lang="en-US" sz="1100" b="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0">
                <a:tc>
                  <a:txBody>
                    <a:bodyPr/>
                    <a:lstStyle/>
                    <a:p>
                      <a:pPr marL="0" marR="0">
                        <a:lnSpc>
                          <a:spcPct val="115000"/>
                        </a:lnSpc>
                        <a:spcBef>
                          <a:spcPts val="0"/>
                        </a:spcBef>
                        <a:spcAft>
                          <a:spcPts val="0"/>
                        </a:spcAft>
                      </a:pPr>
                      <a:r>
                        <a:rPr lang="en-US" sz="1100" b="0" dirty="0">
                          <a:solidFill>
                            <a:schemeClr val="tx1"/>
                          </a:solidFill>
                          <a:effectLst/>
                        </a:rPr>
                        <a:t>Rationale</a:t>
                      </a:r>
                      <a:endParaRPr lang="en-US" sz="1100" b="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100" b="0" dirty="0">
                          <a:solidFill>
                            <a:schemeClr val="tx1"/>
                          </a:solidFill>
                          <a:effectLst/>
                        </a:rPr>
                        <a:t>Common understanding of names and keywords</a:t>
                      </a:r>
                      <a:endParaRPr lang="en-US" sz="1100" b="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069454327"/>
              </p:ext>
            </p:extLst>
          </p:nvPr>
        </p:nvGraphicFramePr>
        <p:xfrm>
          <a:off x="1066800" y="3200400"/>
          <a:ext cx="6477000" cy="1542288"/>
        </p:xfrm>
        <a:graphic>
          <a:graphicData uri="http://schemas.openxmlformats.org/drawingml/2006/table">
            <a:tbl>
              <a:tblPr firstRow="1" firstCol="1" bandRow="1">
                <a:tableStyleId>{5C22544A-7EE6-4342-B048-85BDC9FD1C3A}</a:tableStyleId>
              </a:tblPr>
              <a:tblGrid>
                <a:gridCol w="1332716"/>
                <a:gridCol w="5144284"/>
              </a:tblGrid>
              <a:tr h="0">
                <a:tc>
                  <a:txBody>
                    <a:bodyPr/>
                    <a:lstStyle/>
                    <a:p>
                      <a:pPr marL="0" marR="0">
                        <a:lnSpc>
                          <a:spcPct val="115000"/>
                        </a:lnSpc>
                        <a:spcBef>
                          <a:spcPts val="0"/>
                        </a:spcBef>
                        <a:spcAft>
                          <a:spcPts val="0"/>
                        </a:spcAft>
                      </a:pPr>
                      <a:r>
                        <a:rPr lang="en-US" sz="1100" b="0" dirty="0">
                          <a:solidFill>
                            <a:schemeClr val="tx1"/>
                          </a:solidFill>
                          <a:effectLst/>
                        </a:rPr>
                        <a:t>Description</a:t>
                      </a:r>
                      <a:endParaRPr lang="en-US" sz="1100" b="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100" b="0" dirty="0">
                          <a:solidFill>
                            <a:schemeClr val="tx1"/>
                          </a:solidFill>
                          <a:effectLst/>
                        </a:rPr>
                        <a:t>The shortname of the SA architecture elements namely Composition, SW-C, Data elements, IRV, PIM, Runnables, Client Server and static memory is named as per the control requirement and behavior model</a:t>
                      </a:r>
                      <a:endParaRPr lang="en-US" sz="1100" b="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0">
                <a:tc>
                  <a:txBody>
                    <a:bodyPr/>
                    <a:lstStyle/>
                    <a:p>
                      <a:pPr marL="0" marR="0">
                        <a:lnSpc>
                          <a:spcPct val="115000"/>
                        </a:lnSpc>
                        <a:spcBef>
                          <a:spcPts val="0"/>
                        </a:spcBef>
                        <a:spcAft>
                          <a:spcPts val="0"/>
                        </a:spcAft>
                      </a:pPr>
                      <a:r>
                        <a:rPr lang="en-US" sz="1100" b="0" kern="1200" dirty="0">
                          <a:solidFill>
                            <a:schemeClr val="tx1"/>
                          </a:solidFill>
                          <a:effectLst/>
                          <a:latin typeface="+mn-lt"/>
                          <a:ea typeface="+mn-ea"/>
                          <a:cs typeface="+mn-cs"/>
                        </a:rPr>
                        <a:t>Rationale</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100" b="0" dirty="0">
                          <a:solidFill>
                            <a:schemeClr val="tx1"/>
                          </a:solidFill>
                          <a:effectLst/>
                        </a:rPr>
                        <a:t>Certain SA elements represent the control signals and functionality and needs to be used in the functional behavior model. The software architecture is important development process between the control architecture and control model. It is important for SA to promote the readability of the control requirements in the control model.</a:t>
                      </a:r>
                      <a:endParaRPr lang="en-US" sz="1100" b="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198812480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Naming Convention</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68</a:t>
            </a:fld>
            <a:endParaRPr lang="it-IT"/>
          </a:p>
        </p:txBody>
      </p:sp>
      <p:sp>
        <p:nvSpPr>
          <p:cNvPr id="4" name="Date Placeholder 3"/>
          <p:cNvSpPr>
            <a:spLocks noGrp="1"/>
          </p:cNvSpPr>
          <p:nvPr>
            <p:ph type="dt" sz="half" idx="19"/>
          </p:nvPr>
        </p:nvSpPr>
        <p:spPr/>
        <p:txBody>
          <a:bodyPr/>
          <a:lstStyle/>
          <a:p>
            <a:fld id="{519F112D-2F95-4684-AF5C-4574F2B7257D}"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40000" y="838200"/>
            <a:ext cx="8045200" cy="5346700"/>
          </a:xfrm>
        </p:spPr>
        <p:txBody>
          <a:bodyPr/>
          <a:lstStyle/>
          <a:p>
            <a:pPr marL="0" indent="0">
              <a:buNone/>
            </a:pPr>
            <a:r>
              <a:rPr lang="en-US" dirty="0" smtClean="0"/>
              <a:t>3.   Usage </a:t>
            </a:r>
            <a:r>
              <a:rPr lang="en-US" dirty="0"/>
              <a:t>of standardized words in the short name</a:t>
            </a:r>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740179638"/>
              </p:ext>
            </p:extLst>
          </p:nvPr>
        </p:nvGraphicFramePr>
        <p:xfrm>
          <a:off x="990600" y="1219200"/>
          <a:ext cx="6587490" cy="2120646"/>
        </p:xfrm>
        <a:graphic>
          <a:graphicData uri="http://schemas.openxmlformats.org/drawingml/2006/table">
            <a:tbl>
              <a:tblPr firstRow="1" firstCol="1" bandRow="1">
                <a:tableStyleId>{5C22544A-7EE6-4342-B048-85BDC9FD1C3A}</a:tableStyleId>
              </a:tblPr>
              <a:tblGrid>
                <a:gridCol w="1305751"/>
                <a:gridCol w="5281739"/>
              </a:tblGrid>
              <a:tr h="0">
                <a:tc>
                  <a:txBody>
                    <a:bodyPr/>
                    <a:lstStyle/>
                    <a:p>
                      <a:pPr marL="0" marR="0">
                        <a:lnSpc>
                          <a:spcPct val="115000"/>
                        </a:lnSpc>
                        <a:spcBef>
                          <a:spcPts val="0"/>
                        </a:spcBef>
                        <a:spcAft>
                          <a:spcPts val="0"/>
                        </a:spcAft>
                      </a:pPr>
                      <a:r>
                        <a:rPr lang="en-US" sz="1100" b="0" dirty="0">
                          <a:solidFill>
                            <a:schemeClr val="tx1"/>
                          </a:solidFill>
                          <a:effectLst/>
                        </a:rPr>
                        <a:t>Description</a:t>
                      </a:r>
                      <a:endParaRPr lang="en-US" sz="1100" b="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100" b="0" dirty="0">
                          <a:solidFill>
                            <a:schemeClr val="tx1"/>
                          </a:solidFill>
                          <a:effectLst/>
                        </a:rPr>
                        <a:t>The Short name of the SA elements is named using the standardized keywords, and shall not have any Architecture specific information</a:t>
                      </a:r>
                      <a:endParaRPr lang="en-US" sz="1100" b="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0">
                <a:tc>
                  <a:txBody>
                    <a:bodyPr/>
                    <a:lstStyle/>
                    <a:p>
                      <a:pPr marL="0" marR="0">
                        <a:lnSpc>
                          <a:spcPct val="115000"/>
                        </a:lnSpc>
                        <a:spcBef>
                          <a:spcPts val="0"/>
                        </a:spcBef>
                        <a:spcAft>
                          <a:spcPts val="0"/>
                        </a:spcAft>
                      </a:pPr>
                      <a:r>
                        <a:rPr lang="en-US" sz="1100" b="0" dirty="0">
                          <a:solidFill>
                            <a:schemeClr val="tx1"/>
                          </a:solidFill>
                          <a:effectLst/>
                        </a:rPr>
                        <a:t>Rationale</a:t>
                      </a:r>
                      <a:endParaRPr lang="en-US" sz="1100" b="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100" b="0" dirty="0">
                          <a:solidFill>
                            <a:schemeClr val="tx1"/>
                          </a:solidFill>
                          <a:effectLst/>
                        </a:rPr>
                        <a:t>The naming convention should allow for names that reflect the purpose of the control functionality. To ease creation of the SA element's </a:t>
                      </a:r>
                      <a:r>
                        <a:rPr lang="en-US" sz="1100" b="0" dirty="0" smtClean="0">
                          <a:solidFill>
                            <a:schemeClr val="tx1"/>
                          </a:solidFill>
                          <a:effectLst/>
                        </a:rPr>
                        <a:t>short name</a:t>
                      </a:r>
                      <a:r>
                        <a:rPr lang="en-US" sz="1100" b="0" dirty="0">
                          <a:solidFill>
                            <a:schemeClr val="tx1"/>
                          </a:solidFill>
                          <a:effectLst/>
                        </a:rPr>
                        <a:t>,  predefine standardized keywords can be used. By doing so, naming convention can be standardized.</a:t>
                      </a:r>
                    </a:p>
                    <a:p>
                      <a:pPr marL="0" marR="0">
                        <a:lnSpc>
                          <a:spcPct val="115000"/>
                        </a:lnSpc>
                        <a:spcBef>
                          <a:spcPts val="0"/>
                        </a:spcBef>
                        <a:spcAft>
                          <a:spcPts val="0"/>
                        </a:spcAft>
                      </a:pPr>
                      <a:r>
                        <a:rPr lang="en-US" sz="1100" b="0" dirty="0">
                          <a:solidFill>
                            <a:schemeClr val="tx1"/>
                          </a:solidFill>
                          <a:effectLst/>
                        </a:rPr>
                        <a:t>AUTOSAR tool like RTE generator, embeds architectural information with the short name during auto-generation of the SW. So there is no need to include additional architectural information in the </a:t>
                      </a:r>
                      <a:r>
                        <a:rPr lang="en-US" sz="1100" b="0" dirty="0" smtClean="0">
                          <a:solidFill>
                            <a:schemeClr val="tx1"/>
                          </a:solidFill>
                          <a:effectLst/>
                        </a:rPr>
                        <a:t>short name</a:t>
                      </a:r>
                      <a:r>
                        <a:rPr lang="en-US" sz="1100" b="0" dirty="0">
                          <a:solidFill>
                            <a:schemeClr val="tx1"/>
                          </a:solidFill>
                          <a:effectLst/>
                        </a:rPr>
                        <a:t>.</a:t>
                      </a:r>
                    </a:p>
                    <a:p>
                      <a:pPr marL="0" marR="0">
                        <a:lnSpc>
                          <a:spcPct val="115000"/>
                        </a:lnSpc>
                        <a:spcBef>
                          <a:spcPts val="0"/>
                        </a:spcBef>
                        <a:spcAft>
                          <a:spcPts val="0"/>
                        </a:spcAft>
                      </a:pPr>
                      <a:r>
                        <a:rPr lang="en-US" sz="1100" b="0" dirty="0">
                          <a:solidFill>
                            <a:schemeClr val="tx1"/>
                          </a:solidFill>
                          <a:effectLst/>
                        </a:rPr>
                        <a:t>Further by having short name with no architecture information, can help in refactoring(partition, merge) the architecture with minimal changes in the name.</a:t>
                      </a:r>
                      <a:endParaRPr lang="en-US" sz="1100" b="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pic>
        <p:nvPicPr>
          <p:cNvPr id="8" name="Picture 7"/>
          <p:cNvPicPr/>
          <p:nvPr/>
        </p:nvPicPr>
        <p:blipFill>
          <a:blip r:embed="rId2"/>
          <a:stretch>
            <a:fillRect/>
          </a:stretch>
        </p:blipFill>
        <p:spPr>
          <a:xfrm>
            <a:off x="2133600" y="3505200"/>
            <a:ext cx="4513580" cy="3352800"/>
          </a:xfrm>
          <a:prstGeom prst="rect">
            <a:avLst/>
          </a:prstGeom>
        </p:spPr>
      </p:pic>
    </p:spTree>
    <p:extLst>
      <p:ext uri="{BB962C8B-B14F-4D97-AF65-F5344CB8AC3E}">
        <p14:creationId xmlns:p14="http://schemas.microsoft.com/office/powerpoint/2010/main" val="123426421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AUTOSAR Interface Convention</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69</a:t>
            </a:fld>
            <a:endParaRPr lang="it-IT"/>
          </a:p>
        </p:txBody>
      </p:sp>
      <p:sp>
        <p:nvSpPr>
          <p:cNvPr id="4" name="Date Placeholder 3"/>
          <p:cNvSpPr>
            <a:spLocks noGrp="1"/>
          </p:cNvSpPr>
          <p:nvPr>
            <p:ph type="dt" sz="half" idx="19"/>
          </p:nvPr>
        </p:nvSpPr>
        <p:spPr/>
        <p:txBody>
          <a:bodyPr/>
          <a:lstStyle/>
          <a:p>
            <a:fld id="{CC778FA3-31AC-4723-9E07-1B698B7156C1}"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050" y="1447800"/>
            <a:ext cx="7581900" cy="515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63884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Motivation &amp; Goals of AUTOSAR</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7</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dirty="0"/>
          </a:p>
        </p:txBody>
      </p:sp>
      <p:sp>
        <p:nvSpPr>
          <p:cNvPr id="6" name="Text Placeholder 5"/>
          <p:cNvSpPr>
            <a:spLocks noGrp="1"/>
          </p:cNvSpPr>
          <p:nvPr>
            <p:ph type="body" sz="quarter" idx="21"/>
          </p:nvPr>
        </p:nvSpPr>
        <p:spPr>
          <a:xfrm>
            <a:off x="533400" y="685800"/>
            <a:ext cx="8229600" cy="5257800"/>
          </a:xfrm>
        </p:spPr>
        <p:txBody>
          <a:bodyPr/>
          <a:lstStyle/>
          <a:p>
            <a:pPr marL="0" indent="0">
              <a:buNone/>
            </a:pPr>
            <a:r>
              <a:rPr lang="en-US" b="1" dirty="0" smtClean="0"/>
              <a:t>  </a:t>
            </a:r>
          </a:p>
          <a:p>
            <a:pPr marL="0" indent="0">
              <a:buNone/>
            </a:pPr>
            <a:r>
              <a:rPr lang="en-US" b="1" dirty="0"/>
              <a:t> </a:t>
            </a:r>
            <a:r>
              <a:rPr lang="en-US" b="1" dirty="0" smtClean="0"/>
              <a:t> </a:t>
            </a:r>
            <a:r>
              <a:rPr lang="en-US" b="1" u="sng" dirty="0" smtClean="0">
                <a:solidFill>
                  <a:schemeClr val="tx1">
                    <a:lumMod val="95000"/>
                    <a:lumOff val="5000"/>
                  </a:schemeClr>
                </a:solidFill>
              </a:rPr>
              <a:t>Motivation</a:t>
            </a:r>
            <a:r>
              <a:rPr lang="en-US" dirty="0" smtClean="0"/>
              <a:t/>
            </a:r>
            <a:br>
              <a:rPr lang="en-US" dirty="0" smtClean="0"/>
            </a:br>
            <a:endParaRPr lang="en-US" sz="800" dirty="0" smtClean="0"/>
          </a:p>
          <a:p>
            <a:pPr>
              <a:buFont typeface="Wingdings" panose="05000000000000000000" pitchFamily="2" charset="2"/>
              <a:buChar char="Ø"/>
            </a:pPr>
            <a:r>
              <a:rPr lang="en-US" dirty="0" smtClean="0">
                <a:solidFill>
                  <a:schemeClr val="tx1">
                    <a:lumMod val="95000"/>
                    <a:lumOff val="5000"/>
                  </a:schemeClr>
                </a:solidFill>
              </a:rPr>
              <a:t>Management </a:t>
            </a:r>
            <a:r>
              <a:rPr lang="en-US" dirty="0">
                <a:solidFill>
                  <a:schemeClr val="tx1">
                    <a:lumMod val="95000"/>
                    <a:lumOff val="5000"/>
                  </a:schemeClr>
                </a:solidFill>
              </a:rPr>
              <a:t>of E/E complexity associated with growth in functional scope</a:t>
            </a:r>
          </a:p>
          <a:p>
            <a:pPr>
              <a:buFont typeface="Wingdings" panose="05000000000000000000" pitchFamily="2" charset="2"/>
              <a:buChar char="Ø"/>
            </a:pPr>
            <a:r>
              <a:rPr lang="en-US" dirty="0">
                <a:solidFill>
                  <a:schemeClr val="tx1">
                    <a:lumMod val="95000"/>
                    <a:lumOff val="5000"/>
                  </a:schemeClr>
                </a:solidFill>
              </a:rPr>
              <a:t>Flexibility for product modification, upgrade and update</a:t>
            </a:r>
          </a:p>
          <a:p>
            <a:pPr>
              <a:buFont typeface="Wingdings" panose="05000000000000000000" pitchFamily="2" charset="2"/>
              <a:buChar char="Ø"/>
            </a:pPr>
            <a:r>
              <a:rPr lang="en-US" dirty="0">
                <a:solidFill>
                  <a:schemeClr val="tx1">
                    <a:lumMod val="95000"/>
                    <a:lumOff val="5000"/>
                  </a:schemeClr>
                </a:solidFill>
              </a:rPr>
              <a:t>Scalability of solutions within and across product lines</a:t>
            </a:r>
          </a:p>
          <a:p>
            <a:pPr>
              <a:buFont typeface="Wingdings" panose="05000000000000000000" pitchFamily="2" charset="2"/>
              <a:buChar char="Ø"/>
            </a:pPr>
            <a:r>
              <a:rPr lang="en-US" dirty="0">
                <a:solidFill>
                  <a:schemeClr val="tx1">
                    <a:lumMod val="95000"/>
                    <a:lumOff val="5000"/>
                  </a:schemeClr>
                </a:solidFill>
              </a:rPr>
              <a:t>Improved quality and reliability of E/E systems</a:t>
            </a:r>
          </a:p>
          <a:p>
            <a:pPr marL="457200" lvl="1" indent="0">
              <a:buNone/>
            </a:pPr>
            <a:r>
              <a:rPr lang="en-US" dirty="0" smtClean="0">
                <a:solidFill>
                  <a:schemeClr val="tx1">
                    <a:lumMod val="95000"/>
                    <a:lumOff val="5000"/>
                  </a:schemeClr>
                </a:solidFill>
              </a:rPr>
              <a:t/>
            </a:r>
            <a:br>
              <a:rPr lang="en-US" dirty="0" smtClean="0">
                <a:solidFill>
                  <a:schemeClr val="tx1">
                    <a:lumMod val="95000"/>
                    <a:lumOff val="5000"/>
                  </a:schemeClr>
                </a:solidFill>
              </a:rPr>
            </a:br>
            <a:endParaRPr lang="en-US" sz="800" dirty="0" smtClean="0">
              <a:solidFill>
                <a:schemeClr val="tx1">
                  <a:lumMod val="95000"/>
                  <a:lumOff val="5000"/>
                </a:schemeClr>
              </a:solidFill>
            </a:endParaRPr>
          </a:p>
          <a:p>
            <a:pPr marL="0" indent="0">
              <a:buNone/>
            </a:pPr>
            <a:r>
              <a:rPr lang="en-US" sz="2000" b="1" dirty="0" smtClean="0">
                <a:solidFill>
                  <a:schemeClr val="tx1">
                    <a:lumMod val="95000"/>
                    <a:lumOff val="5000"/>
                  </a:schemeClr>
                </a:solidFill>
              </a:rPr>
              <a:t>  </a:t>
            </a:r>
            <a:r>
              <a:rPr lang="en-US" sz="2000" b="1" u="sng" dirty="0" smtClean="0">
                <a:solidFill>
                  <a:schemeClr val="tx1">
                    <a:lumMod val="95000"/>
                    <a:lumOff val="5000"/>
                  </a:schemeClr>
                </a:solidFill>
              </a:rPr>
              <a:t>Goals</a:t>
            </a:r>
          </a:p>
          <a:p>
            <a:pPr>
              <a:buFont typeface="Wingdings" panose="05000000000000000000" pitchFamily="2" charset="2"/>
              <a:buChar char="Ø"/>
            </a:pPr>
            <a:r>
              <a:rPr lang="en-US" dirty="0">
                <a:solidFill>
                  <a:schemeClr val="tx1">
                    <a:lumMod val="95000"/>
                    <a:lumOff val="5000"/>
                  </a:schemeClr>
                </a:solidFill>
              </a:rPr>
              <a:t>Fulfillment of future vehicle requirements, such as, availability and safety, SW upgrades/ updates and maintainability</a:t>
            </a:r>
          </a:p>
          <a:p>
            <a:pPr>
              <a:buFont typeface="Wingdings" panose="05000000000000000000" pitchFamily="2" charset="2"/>
              <a:buChar char="Ø"/>
            </a:pPr>
            <a:r>
              <a:rPr lang="en-US" dirty="0">
                <a:solidFill>
                  <a:schemeClr val="tx1">
                    <a:lumMod val="95000"/>
                    <a:lumOff val="5000"/>
                  </a:schemeClr>
                </a:solidFill>
              </a:rPr>
              <a:t>Increased scalability and flexibility to integrate and transfer functions</a:t>
            </a:r>
          </a:p>
          <a:p>
            <a:pPr>
              <a:buFont typeface="Wingdings" panose="05000000000000000000" pitchFamily="2" charset="2"/>
              <a:buChar char="Ø"/>
            </a:pPr>
            <a:r>
              <a:rPr lang="en-US" dirty="0">
                <a:solidFill>
                  <a:schemeClr val="tx1">
                    <a:lumMod val="95000"/>
                    <a:lumOff val="5000"/>
                  </a:schemeClr>
                </a:solidFill>
              </a:rPr>
              <a:t>Higher penetration of "Commercial off the Shelf" SW and HW components across product lines</a:t>
            </a:r>
          </a:p>
          <a:p>
            <a:pPr>
              <a:buFont typeface="Wingdings" panose="05000000000000000000" pitchFamily="2" charset="2"/>
              <a:buChar char="Ø"/>
            </a:pPr>
            <a:r>
              <a:rPr lang="en-US" dirty="0">
                <a:solidFill>
                  <a:schemeClr val="tx1">
                    <a:lumMod val="95000"/>
                    <a:lumOff val="5000"/>
                  </a:schemeClr>
                </a:solidFill>
              </a:rPr>
              <a:t>Improved containment of product and process complexity and risk</a:t>
            </a:r>
          </a:p>
          <a:p>
            <a:pPr>
              <a:buFont typeface="Wingdings" panose="05000000000000000000" pitchFamily="2" charset="2"/>
              <a:buChar char="Ø"/>
            </a:pPr>
            <a:r>
              <a:rPr lang="en-US" dirty="0">
                <a:solidFill>
                  <a:schemeClr val="tx1">
                    <a:lumMod val="95000"/>
                    <a:lumOff val="5000"/>
                  </a:schemeClr>
                </a:solidFill>
              </a:rPr>
              <a:t>Cost optimization of scalable systems</a:t>
            </a:r>
          </a:p>
          <a:p>
            <a:pPr marL="457200" lvl="1" indent="0">
              <a:buNone/>
            </a:pPr>
            <a:r>
              <a:rPr lang="en-US" dirty="0"/>
              <a:t/>
            </a:r>
            <a:br>
              <a:rPr lang="en-US" dirty="0"/>
            </a:br>
            <a:endParaRPr lang="en-US" sz="800" dirty="0" smtClean="0"/>
          </a:p>
          <a:p>
            <a:pPr marL="0" indent="0">
              <a:buNone/>
            </a:pPr>
            <a:r>
              <a:rPr lang="en-US" dirty="0"/>
              <a:t/>
            </a:r>
            <a:br>
              <a:rPr lang="en-US" dirty="0"/>
            </a:br>
            <a:endParaRPr lang="en-US" dirty="0"/>
          </a:p>
        </p:txBody>
      </p:sp>
      <p:sp>
        <p:nvSpPr>
          <p:cNvPr id="4" name="Date Placeholder 3"/>
          <p:cNvSpPr>
            <a:spLocks noGrp="1"/>
          </p:cNvSpPr>
          <p:nvPr>
            <p:ph type="dt" sz="half" idx="19"/>
          </p:nvPr>
        </p:nvSpPr>
        <p:spPr>
          <a:xfrm>
            <a:off x="6705600" y="6575269"/>
            <a:ext cx="1420768" cy="206531"/>
          </a:xfrm>
        </p:spPr>
        <p:txBody>
          <a:bodyPr/>
          <a:lstStyle/>
          <a:p>
            <a:fld id="{D9669B00-748F-4FD5-B767-670C698ACAC6}" type="datetime4">
              <a:rPr lang="en-US" smtClean="0"/>
              <a:t>June 22, 2016</a:t>
            </a:fld>
            <a:endParaRPr lang="it-IT" dirty="0"/>
          </a:p>
        </p:txBody>
      </p:sp>
    </p:spTree>
    <p:extLst>
      <p:ext uri="{BB962C8B-B14F-4D97-AF65-F5344CB8AC3E}">
        <p14:creationId xmlns:p14="http://schemas.microsoft.com/office/powerpoint/2010/main" val="72781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Naming Convention</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70</a:t>
            </a:fld>
            <a:endParaRPr lang="it-IT"/>
          </a:p>
        </p:txBody>
      </p:sp>
      <p:sp>
        <p:nvSpPr>
          <p:cNvPr id="4" name="Date Placeholder 3"/>
          <p:cNvSpPr>
            <a:spLocks noGrp="1"/>
          </p:cNvSpPr>
          <p:nvPr>
            <p:ph type="dt" sz="half" idx="19"/>
          </p:nvPr>
        </p:nvSpPr>
        <p:spPr/>
        <p:txBody>
          <a:bodyPr/>
          <a:lstStyle/>
          <a:p>
            <a:fld id="{E7410586-2072-429D-853F-319628704D57}"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40000" y="685800"/>
            <a:ext cx="8045200" cy="5499100"/>
          </a:xfrm>
        </p:spPr>
        <p:txBody>
          <a:bodyPr/>
          <a:lstStyle/>
          <a:p>
            <a:r>
              <a:rPr lang="en-US" dirty="0" smtClean="0"/>
              <a:t>4. Usage </a:t>
            </a:r>
            <a:r>
              <a:rPr lang="en-US" dirty="0"/>
              <a:t>of the underscore </a:t>
            </a:r>
            <a:r>
              <a:rPr lang="en-US" dirty="0" smtClean="0"/>
              <a:t>“_”</a:t>
            </a:r>
          </a:p>
          <a:p>
            <a:endParaRPr lang="en-US" dirty="0" smtClean="0"/>
          </a:p>
          <a:p>
            <a:endParaRPr lang="en-US" dirty="0"/>
          </a:p>
          <a:p>
            <a:endParaRPr lang="en-US" dirty="0" smtClean="0"/>
          </a:p>
          <a:p>
            <a:endParaRPr lang="en-US" dirty="0" smtClean="0"/>
          </a:p>
          <a:p>
            <a:endParaRPr lang="en-US" dirty="0"/>
          </a:p>
          <a:p>
            <a:endParaRPr lang="en-US" dirty="0" smtClean="0"/>
          </a:p>
          <a:p>
            <a:r>
              <a:rPr lang="en-US" dirty="0" smtClean="0"/>
              <a:t>Note</a:t>
            </a:r>
            <a:r>
              <a:rPr lang="en-US" dirty="0"/>
              <a:t>: </a:t>
            </a:r>
          </a:p>
          <a:p>
            <a:pPr lvl="1"/>
            <a:r>
              <a:rPr lang="en-US" dirty="0"/>
              <a:t>_" is not used in the </a:t>
            </a:r>
            <a:r>
              <a:rPr lang="en-US" dirty="0" smtClean="0"/>
              <a:t>short name</a:t>
            </a:r>
            <a:r>
              <a:rPr lang="en-US" dirty="0"/>
              <a:t>.</a:t>
            </a:r>
          </a:p>
          <a:p>
            <a:pPr lvl="1"/>
            <a:r>
              <a:rPr lang="en-US" dirty="0"/>
              <a:t>Trailing "_" shouldn't be used in the </a:t>
            </a:r>
            <a:r>
              <a:rPr lang="en-US" dirty="0" smtClean="0"/>
              <a:t>short name</a:t>
            </a:r>
            <a:r>
              <a:rPr lang="en-US" dirty="0"/>
              <a:t>.</a:t>
            </a:r>
          </a:p>
          <a:p>
            <a:pPr lvl="1"/>
            <a:r>
              <a:rPr lang="en-US" dirty="0"/>
              <a:t>Avoid usage of the sequences of the underscore. Example: 2 continuous underscores "__"</a:t>
            </a:r>
          </a:p>
          <a:p>
            <a:r>
              <a:rPr lang="en-US" dirty="0" smtClean="0"/>
              <a:t>5 . Length </a:t>
            </a:r>
            <a:r>
              <a:rPr lang="en-US" dirty="0"/>
              <a:t>restriction for the </a:t>
            </a:r>
            <a:r>
              <a:rPr lang="en-US" dirty="0" smtClean="0"/>
              <a:t>short name</a:t>
            </a:r>
          </a:p>
          <a:p>
            <a:pPr marL="0" indent="0">
              <a:buNone/>
            </a:pPr>
            <a:r>
              <a:rPr lang="en-US" dirty="0"/>
              <a:t>	</a:t>
            </a:r>
          </a:p>
        </p:txBody>
      </p:sp>
      <p:graphicFrame>
        <p:nvGraphicFramePr>
          <p:cNvPr id="7" name="Table 6"/>
          <p:cNvGraphicFramePr>
            <a:graphicFrameLocks noGrp="1"/>
          </p:cNvGraphicFramePr>
          <p:nvPr>
            <p:extLst>
              <p:ext uri="{D42A27DB-BD31-4B8C-83A1-F6EECF244321}">
                <p14:modId xmlns:p14="http://schemas.microsoft.com/office/powerpoint/2010/main" val="1972737666"/>
              </p:ext>
            </p:extLst>
          </p:nvPr>
        </p:nvGraphicFramePr>
        <p:xfrm>
          <a:off x="1219200" y="1295400"/>
          <a:ext cx="5554980" cy="1349502"/>
        </p:xfrm>
        <a:graphic>
          <a:graphicData uri="http://schemas.openxmlformats.org/drawingml/2006/table">
            <a:tbl>
              <a:tblPr firstRow="1" firstCol="1" bandRow="1">
                <a:tableStyleId>{5C22544A-7EE6-4342-B048-85BDC9FD1C3A}</a:tableStyleId>
              </a:tblPr>
              <a:tblGrid>
                <a:gridCol w="1066800"/>
                <a:gridCol w="4488180"/>
              </a:tblGrid>
              <a:tr h="0">
                <a:tc>
                  <a:txBody>
                    <a:bodyPr/>
                    <a:lstStyle/>
                    <a:p>
                      <a:pPr marL="0" marR="0">
                        <a:lnSpc>
                          <a:spcPct val="115000"/>
                        </a:lnSpc>
                        <a:spcBef>
                          <a:spcPts val="0"/>
                        </a:spcBef>
                        <a:spcAft>
                          <a:spcPts val="0"/>
                        </a:spcAft>
                      </a:pPr>
                      <a:r>
                        <a:rPr lang="en-US" sz="1100" b="0" dirty="0" smtClean="0">
                          <a:solidFill>
                            <a:schemeClr val="tx1"/>
                          </a:solidFill>
                          <a:effectLst/>
                        </a:rPr>
                        <a:t>Description</a:t>
                      </a:r>
                      <a:endParaRPr lang="en-US" sz="1100" b="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100" b="0" dirty="0">
                          <a:solidFill>
                            <a:schemeClr val="tx1"/>
                          </a:solidFill>
                          <a:effectLst/>
                        </a:rPr>
                        <a:t>No underscores shall be used to separate keyword abbreviation used in the shortname</a:t>
                      </a:r>
                      <a:endParaRPr lang="en-US" sz="1100" b="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0">
                <a:tc>
                  <a:txBody>
                    <a:bodyPr/>
                    <a:lstStyle/>
                    <a:p>
                      <a:pPr marL="0" marR="0">
                        <a:lnSpc>
                          <a:spcPct val="115000"/>
                        </a:lnSpc>
                        <a:spcBef>
                          <a:spcPts val="0"/>
                        </a:spcBef>
                        <a:spcAft>
                          <a:spcPts val="0"/>
                        </a:spcAft>
                      </a:pPr>
                      <a:r>
                        <a:rPr lang="en-US" sz="1100" b="0" dirty="0">
                          <a:solidFill>
                            <a:schemeClr val="tx1"/>
                          </a:solidFill>
                          <a:effectLst/>
                        </a:rPr>
                        <a:t>Rationale</a:t>
                      </a:r>
                      <a:endParaRPr lang="en-US" sz="1100" b="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100" b="0" dirty="0">
                          <a:solidFill>
                            <a:schemeClr val="tx1"/>
                          </a:solidFill>
                          <a:effectLst/>
                        </a:rPr>
                        <a:t>As per the AUTOSAR specification, RTE uses underscore to separate AR significant elements. Capital letters can be used to separate the </a:t>
                      </a:r>
                      <a:r>
                        <a:rPr lang="en-US" sz="1100" b="0" dirty="0" smtClean="0">
                          <a:solidFill>
                            <a:schemeClr val="tx1"/>
                          </a:solidFill>
                          <a:effectLst/>
                        </a:rPr>
                        <a:t>short name </a:t>
                      </a:r>
                      <a:r>
                        <a:rPr lang="en-US" sz="1100" b="0" dirty="0">
                          <a:solidFill>
                            <a:schemeClr val="tx1"/>
                          </a:solidFill>
                          <a:effectLst/>
                        </a:rPr>
                        <a:t>abbreviations in the AR element. By standardizing the usage of the "_", compliance of the </a:t>
                      </a:r>
                      <a:r>
                        <a:rPr lang="en-US" sz="1100" b="0" dirty="0" smtClean="0">
                          <a:solidFill>
                            <a:schemeClr val="tx1"/>
                          </a:solidFill>
                          <a:effectLst/>
                        </a:rPr>
                        <a:t>FCA architecture to </a:t>
                      </a:r>
                      <a:r>
                        <a:rPr lang="en-US" sz="1100" b="0" dirty="0">
                          <a:solidFill>
                            <a:schemeClr val="tx1"/>
                          </a:solidFill>
                          <a:effectLst/>
                        </a:rPr>
                        <a:t>AUTOSAR specification can be achieved.</a:t>
                      </a:r>
                      <a:endParaRPr lang="en-US" sz="1100" b="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704111102"/>
              </p:ext>
            </p:extLst>
          </p:nvPr>
        </p:nvGraphicFramePr>
        <p:xfrm>
          <a:off x="1219200" y="5105400"/>
          <a:ext cx="5554980" cy="963930"/>
        </p:xfrm>
        <a:graphic>
          <a:graphicData uri="http://schemas.openxmlformats.org/drawingml/2006/table">
            <a:tbl>
              <a:tblPr firstRow="1" firstCol="1" bandRow="1">
                <a:tableStyleId>{5C22544A-7EE6-4342-B048-85BDC9FD1C3A}</a:tableStyleId>
              </a:tblPr>
              <a:tblGrid>
                <a:gridCol w="914400"/>
                <a:gridCol w="4640580"/>
              </a:tblGrid>
              <a:tr h="0">
                <a:tc>
                  <a:txBody>
                    <a:bodyPr/>
                    <a:lstStyle/>
                    <a:p>
                      <a:pPr marL="0" marR="0">
                        <a:lnSpc>
                          <a:spcPct val="115000"/>
                        </a:lnSpc>
                        <a:spcBef>
                          <a:spcPts val="0"/>
                        </a:spcBef>
                        <a:spcAft>
                          <a:spcPts val="0"/>
                        </a:spcAft>
                      </a:pPr>
                      <a:r>
                        <a:rPr lang="en-US" sz="1100" b="0" dirty="0">
                          <a:solidFill>
                            <a:schemeClr val="tx1"/>
                          </a:solidFill>
                          <a:effectLst/>
                        </a:rPr>
                        <a:t>Description</a:t>
                      </a:r>
                      <a:endParaRPr lang="en-US" sz="1100" b="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100" b="0" dirty="0" smtClean="0">
                          <a:solidFill>
                            <a:schemeClr val="tx1"/>
                          </a:solidFill>
                          <a:effectLst/>
                        </a:rPr>
                        <a:t>Short name </a:t>
                      </a:r>
                      <a:r>
                        <a:rPr lang="en-US" sz="1100" b="0" dirty="0">
                          <a:solidFill>
                            <a:schemeClr val="tx1"/>
                          </a:solidFill>
                          <a:effectLst/>
                        </a:rPr>
                        <a:t>of the </a:t>
                      </a:r>
                      <a:r>
                        <a:rPr lang="en-US" sz="1100" b="0" dirty="0" smtClean="0">
                          <a:solidFill>
                            <a:schemeClr val="tx1"/>
                          </a:solidFill>
                          <a:effectLst/>
                        </a:rPr>
                        <a:t>AR element is restricted </a:t>
                      </a:r>
                      <a:r>
                        <a:rPr lang="en-US" sz="1100" b="0" dirty="0">
                          <a:solidFill>
                            <a:schemeClr val="tx1"/>
                          </a:solidFill>
                          <a:effectLst/>
                        </a:rPr>
                        <a:t>to total length of 8 characters</a:t>
                      </a:r>
                      <a:endParaRPr lang="en-US" sz="1100" b="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0">
                <a:tc>
                  <a:txBody>
                    <a:bodyPr/>
                    <a:lstStyle/>
                    <a:p>
                      <a:pPr marL="0" marR="0">
                        <a:lnSpc>
                          <a:spcPct val="115000"/>
                        </a:lnSpc>
                        <a:spcBef>
                          <a:spcPts val="0"/>
                        </a:spcBef>
                        <a:spcAft>
                          <a:spcPts val="0"/>
                        </a:spcAft>
                      </a:pPr>
                      <a:r>
                        <a:rPr lang="en-US" sz="1100" b="0" dirty="0">
                          <a:solidFill>
                            <a:schemeClr val="tx1"/>
                          </a:solidFill>
                          <a:effectLst/>
                        </a:rPr>
                        <a:t>Rationale</a:t>
                      </a:r>
                      <a:endParaRPr lang="en-US" sz="1100" b="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100" b="0" dirty="0" smtClean="0">
                          <a:solidFill>
                            <a:schemeClr val="tx1"/>
                          </a:solidFill>
                          <a:effectLst/>
                        </a:rPr>
                        <a:t>Short names </a:t>
                      </a:r>
                      <a:r>
                        <a:rPr lang="en-US" sz="1100" b="0" dirty="0">
                          <a:solidFill>
                            <a:schemeClr val="tx1"/>
                          </a:solidFill>
                          <a:effectLst/>
                        </a:rPr>
                        <a:t>are used in the creation of the C language names. RTE tool generators prefixes to the </a:t>
                      </a:r>
                      <a:r>
                        <a:rPr lang="en-US" sz="1100" b="0" dirty="0" smtClean="0">
                          <a:solidFill>
                            <a:schemeClr val="tx1"/>
                          </a:solidFill>
                          <a:effectLst/>
                        </a:rPr>
                        <a:t>short names </a:t>
                      </a:r>
                      <a:r>
                        <a:rPr lang="en-US" sz="1100" b="0" dirty="0">
                          <a:solidFill>
                            <a:schemeClr val="tx1"/>
                          </a:solidFill>
                          <a:effectLst/>
                        </a:rPr>
                        <a:t>with additional architecture information as per the AUTOSAR specification. By restricting the length of the shortnames, any tool problems can be avoided</a:t>
                      </a:r>
                      <a:endParaRPr lang="en-US" sz="1100" b="0" dirty="0">
                        <a:solidFill>
                          <a:schemeClr val="tx1"/>
                        </a:solidFill>
                        <a:effectLst/>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39388836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Example - Keywords</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71</a:t>
            </a:fld>
            <a:endParaRPr lang="it-IT"/>
          </a:p>
        </p:txBody>
      </p:sp>
      <p:sp>
        <p:nvSpPr>
          <p:cNvPr id="4" name="Date Placeholder 3"/>
          <p:cNvSpPr>
            <a:spLocks noGrp="1"/>
          </p:cNvSpPr>
          <p:nvPr>
            <p:ph type="dt" sz="half" idx="19"/>
          </p:nvPr>
        </p:nvSpPr>
        <p:spPr/>
        <p:txBody>
          <a:bodyPr/>
          <a:lstStyle/>
          <a:p>
            <a:fld id="{50C97A4E-5517-4173-B665-B671DB6DBBBE}"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133600"/>
            <a:ext cx="8991601" cy="3240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873747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Naming Convention Example</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72</a:t>
            </a:fld>
            <a:endParaRPr lang="it-IT"/>
          </a:p>
        </p:txBody>
      </p:sp>
      <p:sp>
        <p:nvSpPr>
          <p:cNvPr id="4" name="Date Placeholder 3"/>
          <p:cNvSpPr>
            <a:spLocks noGrp="1"/>
          </p:cNvSpPr>
          <p:nvPr>
            <p:ph type="dt" sz="half" idx="19"/>
          </p:nvPr>
        </p:nvSpPr>
        <p:spPr/>
        <p:txBody>
          <a:bodyPr/>
          <a:lstStyle/>
          <a:p>
            <a:fld id="{A4156A4E-0DEF-4115-9056-F68908B33545}"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26" y="1066800"/>
            <a:ext cx="9038383"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1238586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1676400" y="3352800"/>
            <a:ext cx="6055533" cy="322075"/>
          </a:xfrm>
        </p:spPr>
        <p:txBody>
          <a:bodyPr/>
          <a:lstStyle/>
          <a:p>
            <a:r>
              <a:rPr lang="en-US" dirty="0"/>
              <a:t>AUTOSAR </a:t>
            </a:r>
            <a:r>
              <a:rPr lang="en-US" dirty="0" smtClean="0"/>
              <a:t>Variant Management</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73</a:t>
            </a:fld>
            <a:endParaRPr lang="it-IT"/>
          </a:p>
        </p:txBody>
      </p:sp>
      <p:sp>
        <p:nvSpPr>
          <p:cNvPr id="4" name="Date Placeholder 3"/>
          <p:cNvSpPr>
            <a:spLocks noGrp="1"/>
          </p:cNvSpPr>
          <p:nvPr>
            <p:ph type="dt" sz="half" idx="19"/>
          </p:nvPr>
        </p:nvSpPr>
        <p:spPr/>
        <p:txBody>
          <a:bodyPr/>
          <a:lstStyle/>
          <a:p>
            <a:fld id="{CEC9FDA4-1A12-4C51-B6DF-4B19DC371AA8}"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Tree>
    <p:extLst>
      <p:ext uri="{BB962C8B-B14F-4D97-AF65-F5344CB8AC3E}">
        <p14:creationId xmlns:p14="http://schemas.microsoft.com/office/powerpoint/2010/main" val="397675896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egnaposto testo 13"/>
          <p:cNvSpPr>
            <a:spLocks noGrp="1"/>
          </p:cNvSpPr>
          <p:nvPr>
            <p:ph type="body" sz="quarter" idx="14"/>
          </p:nvPr>
        </p:nvSpPr>
        <p:spPr>
          <a:xfrm>
            <a:off x="540000" y="205400"/>
            <a:ext cx="6055533" cy="480400"/>
          </a:xfrm>
        </p:spPr>
        <p:txBody>
          <a:bodyPr/>
          <a:lstStyle/>
          <a:p>
            <a:endParaRPr lang="it-IT" dirty="0" smtClean="0"/>
          </a:p>
          <a:p>
            <a:r>
              <a:rPr lang="it-IT" dirty="0" smtClean="0"/>
              <a:t>Autosar </a:t>
            </a:r>
            <a:r>
              <a:rPr lang="it-IT" dirty="0"/>
              <a:t>Variant Management</a:t>
            </a:r>
          </a:p>
          <a:p>
            <a:endParaRPr lang="it-IT" dirty="0"/>
          </a:p>
        </p:txBody>
      </p:sp>
      <p:sp>
        <p:nvSpPr>
          <p:cNvPr id="15" name="Segnaposto testo 14"/>
          <p:cNvSpPr>
            <a:spLocks noGrp="1"/>
          </p:cNvSpPr>
          <p:nvPr>
            <p:ph type="body" sz="quarter" idx="21"/>
          </p:nvPr>
        </p:nvSpPr>
        <p:spPr>
          <a:xfrm>
            <a:off x="519680" y="833280"/>
            <a:ext cx="8045200" cy="5465920"/>
          </a:xfrm>
        </p:spPr>
        <p:txBody>
          <a:bodyPr/>
          <a:lstStyle/>
          <a:p>
            <a:pPr marL="0" indent="0">
              <a:buNone/>
            </a:pPr>
            <a:r>
              <a:rPr lang="en-US" sz="2400" dirty="0" smtClean="0"/>
              <a:t>  </a:t>
            </a:r>
            <a:r>
              <a:rPr lang="en-US" sz="2400" u="sng" dirty="0" smtClean="0"/>
              <a:t>Introduction</a:t>
            </a:r>
            <a:endParaRPr lang="en-US" sz="2000" dirty="0"/>
          </a:p>
          <a:p>
            <a:r>
              <a:rPr lang="en-US" sz="2000" dirty="0" smtClean="0"/>
              <a:t>The </a:t>
            </a:r>
            <a:r>
              <a:rPr lang="en-US" sz="2000" dirty="0"/>
              <a:t>motivation for Variant Handling in AUTOSAR is to build a bridge between OEMs and suppliers, to avoid redundancy between artifacts, and to provide a basis for expressing basic product lines in AUTOSAR.</a:t>
            </a:r>
          </a:p>
          <a:p>
            <a:r>
              <a:rPr lang="en-US" sz="2000" dirty="0"/>
              <a:t>OEMs must </a:t>
            </a:r>
            <a:r>
              <a:rPr lang="en-US" sz="2000" b="1" i="1" dirty="0"/>
              <a:t>manage</a:t>
            </a:r>
            <a:r>
              <a:rPr lang="en-US" sz="2000" dirty="0"/>
              <a:t> product features, variability, etc. across their full product line. (Manufacturing, Sales, Engineering, etc.)</a:t>
            </a:r>
          </a:p>
          <a:p>
            <a:r>
              <a:rPr lang="en-US" sz="2000" dirty="0"/>
              <a:t>Though variant handling concepts do already exist at most companies, they are typically not standardized (beyond company borders), and thus it is difficult for OEM’s and suppliers to talk to each other on this subject.</a:t>
            </a:r>
          </a:p>
          <a:p>
            <a:r>
              <a:rPr lang="en-US" sz="2000" dirty="0" smtClean="0"/>
              <a:t>Scope </a:t>
            </a:r>
            <a:r>
              <a:rPr lang="en-US" sz="2000" dirty="0"/>
              <a:t>of Variant Handling Specification In AUTOSAR: we specify only how variations are represented in ARXML. Everything else is implementation specific and not standardized on M2 level.</a:t>
            </a:r>
          </a:p>
        </p:txBody>
      </p:sp>
      <p:sp>
        <p:nvSpPr>
          <p:cNvPr id="5" name="Segnaposto numero diapositiva 4"/>
          <p:cNvSpPr>
            <a:spLocks noGrp="1"/>
          </p:cNvSpPr>
          <p:nvPr>
            <p:ph type="sldNum" sz="quarter" idx="4"/>
          </p:nvPr>
        </p:nvSpPr>
        <p:spPr/>
        <p:txBody>
          <a:bodyPr/>
          <a:lstStyle/>
          <a:p>
            <a:fld id="{9648F461-6B1C-CA42-A063-2DCE900AB2CB}" type="slidenum">
              <a:rPr lang="it-IT" smtClean="0"/>
              <a:pPr/>
              <a:t>74</a:t>
            </a:fld>
            <a:endParaRPr lang="it-IT"/>
          </a:p>
        </p:txBody>
      </p:sp>
      <p:sp>
        <p:nvSpPr>
          <p:cNvPr id="6" name="Segnaposto piè di pagina 5"/>
          <p:cNvSpPr>
            <a:spLocks noGrp="1"/>
          </p:cNvSpPr>
          <p:nvPr>
            <p:ph type="ftr" sz="quarter" idx="20"/>
          </p:nvPr>
        </p:nvSpPr>
        <p:spPr/>
        <p:txBody>
          <a:bodyPr/>
          <a:lstStyle/>
          <a:p>
            <a:r>
              <a:rPr lang="it-IT" smtClean="0"/>
              <a:t>Title of the presentation</a:t>
            </a:r>
            <a:endParaRPr lang="it-IT"/>
          </a:p>
        </p:txBody>
      </p:sp>
      <p:sp>
        <p:nvSpPr>
          <p:cNvPr id="2" name="Date Placeholder 1"/>
          <p:cNvSpPr>
            <a:spLocks noGrp="1"/>
          </p:cNvSpPr>
          <p:nvPr>
            <p:ph type="dt" sz="half" idx="19"/>
          </p:nvPr>
        </p:nvSpPr>
        <p:spPr/>
        <p:txBody>
          <a:bodyPr/>
          <a:lstStyle/>
          <a:p>
            <a:fld id="{026F24FE-EF5D-442A-A437-796458363A55}" type="datetime4">
              <a:rPr lang="en-US" smtClean="0"/>
              <a:t>June 22, 2016</a:t>
            </a:fld>
            <a:endParaRPr lang="it-IT" dirty="0"/>
          </a:p>
        </p:txBody>
      </p:sp>
    </p:spTree>
    <p:extLst>
      <p:ext uri="{BB962C8B-B14F-4D97-AF65-F5344CB8AC3E}">
        <p14:creationId xmlns:p14="http://schemas.microsoft.com/office/powerpoint/2010/main" val="18472202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egnaposto testo 13"/>
          <p:cNvSpPr>
            <a:spLocks noGrp="1"/>
          </p:cNvSpPr>
          <p:nvPr>
            <p:ph type="body" sz="quarter" idx="14"/>
          </p:nvPr>
        </p:nvSpPr>
        <p:spPr/>
        <p:txBody>
          <a:bodyPr/>
          <a:lstStyle/>
          <a:p>
            <a:r>
              <a:rPr lang="it-IT" dirty="0"/>
              <a:t>Autosar </a:t>
            </a:r>
            <a:r>
              <a:rPr lang="it-IT" dirty="0" smtClean="0"/>
              <a:t>Variant Management</a:t>
            </a:r>
            <a:endParaRPr lang="it-IT" dirty="0"/>
          </a:p>
        </p:txBody>
      </p:sp>
      <p:sp>
        <p:nvSpPr>
          <p:cNvPr id="15" name="Segnaposto testo 14"/>
          <p:cNvSpPr>
            <a:spLocks noGrp="1"/>
          </p:cNvSpPr>
          <p:nvPr>
            <p:ph type="body" sz="quarter" idx="21"/>
          </p:nvPr>
        </p:nvSpPr>
        <p:spPr>
          <a:xfrm>
            <a:off x="519680" y="833280"/>
            <a:ext cx="8045200" cy="5465920"/>
          </a:xfrm>
        </p:spPr>
        <p:txBody>
          <a:bodyPr/>
          <a:lstStyle/>
          <a:p>
            <a:pPr marL="0" indent="0">
              <a:buNone/>
            </a:pPr>
            <a:r>
              <a:rPr lang="en-US" sz="2400" dirty="0" smtClean="0"/>
              <a:t>  </a:t>
            </a:r>
            <a:r>
              <a:rPr lang="en-US" sz="2400" u="sng" dirty="0" smtClean="0"/>
              <a:t>Key Terms</a:t>
            </a:r>
            <a:endParaRPr lang="en-US" sz="2000" dirty="0"/>
          </a:p>
          <a:p>
            <a:pPr lvl="0"/>
            <a:r>
              <a:rPr lang="en-US" sz="2000" dirty="0"/>
              <a:t>Variation Points - are locations in the model that are variable. That is, they may not exist in all variants, or may have different characteristics in different variants.</a:t>
            </a:r>
          </a:p>
          <a:p>
            <a:pPr lvl="0"/>
            <a:r>
              <a:rPr lang="en-US" sz="2000" dirty="0"/>
              <a:t>‎Binding Time - is the latest possible time when a variation point may be bound. “Time” is not really a point in time, but rather denotes a phase in the development of an AUTOSAR system.</a:t>
            </a:r>
          </a:p>
          <a:p>
            <a:pPr lvl="0"/>
            <a:r>
              <a:rPr lang="en-US" sz="2000" dirty="0"/>
              <a:t>‎Binding Expressions - specifies under which condition(s) a variable element exists, or determine certain variable characteristics.</a:t>
            </a:r>
          </a:p>
          <a:p>
            <a:pPr marL="0" indent="0">
              <a:buNone/>
            </a:pPr>
            <a:endParaRPr lang="en-US" sz="2000" dirty="0"/>
          </a:p>
        </p:txBody>
      </p:sp>
      <p:sp>
        <p:nvSpPr>
          <p:cNvPr id="5" name="Segnaposto numero diapositiva 4"/>
          <p:cNvSpPr>
            <a:spLocks noGrp="1"/>
          </p:cNvSpPr>
          <p:nvPr>
            <p:ph type="sldNum" sz="quarter" idx="4"/>
          </p:nvPr>
        </p:nvSpPr>
        <p:spPr/>
        <p:txBody>
          <a:bodyPr/>
          <a:lstStyle/>
          <a:p>
            <a:fld id="{9648F461-6B1C-CA42-A063-2DCE900AB2CB}" type="slidenum">
              <a:rPr lang="it-IT" smtClean="0"/>
              <a:pPr/>
              <a:t>75</a:t>
            </a:fld>
            <a:endParaRPr lang="it-IT"/>
          </a:p>
        </p:txBody>
      </p:sp>
      <p:sp>
        <p:nvSpPr>
          <p:cNvPr id="6" name="Segnaposto piè di pagina 5"/>
          <p:cNvSpPr>
            <a:spLocks noGrp="1"/>
          </p:cNvSpPr>
          <p:nvPr>
            <p:ph type="ftr" sz="quarter" idx="20"/>
          </p:nvPr>
        </p:nvSpPr>
        <p:spPr/>
        <p:txBody>
          <a:bodyPr/>
          <a:lstStyle/>
          <a:p>
            <a:r>
              <a:rPr lang="it-IT" smtClean="0"/>
              <a:t>Title of the presentation</a:t>
            </a:r>
            <a:endParaRPr lang="it-IT"/>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9361" y="3904180"/>
            <a:ext cx="3616504" cy="2702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Date Placeholder 1"/>
          <p:cNvSpPr>
            <a:spLocks noGrp="1"/>
          </p:cNvSpPr>
          <p:nvPr>
            <p:ph type="dt" sz="half" idx="19"/>
          </p:nvPr>
        </p:nvSpPr>
        <p:spPr/>
        <p:txBody>
          <a:bodyPr/>
          <a:lstStyle/>
          <a:p>
            <a:fld id="{45039B16-A2A2-4DA3-85B9-8D0ED26465AA}" type="datetime4">
              <a:rPr lang="en-US" smtClean="0"/>
              <a:t>June 22, 2016</a:t>
            </a:fld>
            <a:endParaRPr lang="it-IT" dirty="0"/>
          </a:p>
        </p:txBody>
      </p:sp>
    </p:spTree>
    <p:extLst>
      <p:ext uri="{BB962C8B-B14F-4D97-AF65-F5344CB8AC3E}">
        <p14:creationId xmlns:p14="http://schemas.microsoft.com/office/powerpoint/2010/main" val="6068067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egnaposto testo 13"/>
          <p:cNvSpPr>
            <a:spLocks noGrp="1"/>
          </p:cNvSpPr>
          <p:nvPr>
            <p:ph type="body" sz="quarter" idx="14"/>
          </p:nvPr>
        </p:nvSpPr>
        <p:spPr/>
        <p:txBody>
          <a:bodyPr/>
          <a:lstStyle/>
          <a:p>
            <a:r>
              <a:rPr lang="it-IT" dirty="0"/>
              <a:t>Autosar Variant Management</a:t>
            </a:r>
          </a:p>
        </p:txBody>
      </p:sp>
      <p:sp>
        <p:nvSpPr>
          <p:cNvPr id="15" name="Segnaposto testo 14"/>
          <p:cNvSpPr>
            <a:spLocks noGrp="1"/>
          </p:cNvSpPr>
          <p:nvPr>
            <p:ph type="body" sz="quarter" idx="21"/>
          </p:nvPr>
        </p:nvSpPr>
        <p:spPr>
          <a:xfrm>
            <a:off x="519680" y="833280"/>
            <a:ext cx="8045200" cy="5465920"/>
          </a:xfrm>
        </p:spPr>
        <p:txBody>
          <a:bodyPr/>
          <a:lstStyle/>
          <a:p>
            <a:pPr marL="0" indent="0">
              <a:buNone/>
            </a:pPr>
            <a:r>
              <a:rPr lang="en-US" sz="2400" dirty="0" smtClean="0"/>
              <a:t> </a:t>
            </a:r>
            <a:endParaRPr lang="en-US" sz="2400" u="sng" dirty="0" smtClean="0"/>
          </a:p>
          <a:p>
            <a:pPr>
              <a:buFont typeface="Wingdings" panose="05000000000000000000" pitchFamily="2" charset="2"/>
              <a:buChar char="Ø"/>
            </a:pPr>
            <a:r>
              <a:rPr lang="en-US" sz="2000" dirty="0" err="1"/>
              <a:t>Variationpoints</a:t>
            </a:r>
            <a:endParaRPr lang="en-US" sz="2000" dirty="0"/>
          </a:p>
          <a:p>
            <a:pPr>
              <a:buFont typeface="Wingdings" panose="05000000000000000000" pitchFamily="2" charset="2"/>
              <a:buChar char="Ø"/>
            </a:pPr>
            <a:r>
              <a:rPr lang="en-US" sz="2000" dirty="0" err="1"/>
              <a:t>Variationpointproxy’s</a:t>
            </a:r>
            <a:endParaRPr lang="en-US" sz="2000" dirty="0"/>
          </a:p>
          <a:p>
            <a:pPr>
              <a:buFont typeface="Wingdings" panose="05000000000000000000" pitchFamily="2" charset="2"/>
              <a:buChar char="Ø"/>
            </a:pPr>
            <a:r>
              <a:rPr lang="en-US" sz="2000" dirty="0"/>
              <a:t>SW Systemconst</a:t>
            </a:r>
          </a:p>
          <a:p>
            <a:pPr>
              <a:buFont typeface="Wingdings" panose="05000000000000000000" pitchFamily="2" charset="2"/>
              <a:buChar char="Ø"/>
            </a:pPr>
            <a:r>
              <a:rPr lang="en-US" sz="2000" dirty="0"/>
              <a:t>SW Systemconstant Value Set</a:t>
            </a:r>
          </a:p>
          <a:p>
            <a:pPr>
              <a:buFont typeface="Wingdings" panose="05000000000000000000" pitchFamily="2" charset="2"/>
              <a:buChar char="Ø"/>
            </a:pPr>
            <a:r>
              <a:rPr lang="en-US" sz="2000" dirty="0"/>
              <a:t>Predefined Variant </a:t>
            </a:r>
          </a:p>
          <a:p>
            <a:pPr>
              <a:buFont typeface="Wingdings" panose="05000000000000000000" pitchFamily="2" charset="2"/>
              <a:buChar char="Ø"/>
            </a:pPr>
            <a:r>
              <a:rPr lang="en-US" sz="2000" dirty="0" smtClean="0"/>
              <a:t>Binding </a:t>
            </a:r>
            <a:r>
              <a:rPr lang="en-US" sz="2000" dirty="0"/>
              <a:t>options</a:t>
            </a:r>
          </a:p>
          <a:p>
            <a:pPr>
              <a:buFont typeface="Wingdings" panose="05000000000000000000" pitchFamily="2" charset="2"/>
              <a:buChar char="Ø"/>
            </a:pPr>
            <a:r>
              <a:rPr lang="en-US" sz="2000" dirty="0" smtClean="0"/>
              <a:t>Supports conditional </a:t>
            </a:r>
            <a:r>
              <a:rPr lang="en-US" sz="2000" dirty="0"/>
              <a:t>expressions</a:t>
            </a:r>
          </a:p>
          <a:p>
            <a:pPr marL="0" indent="0">
              <a:buNone/>
            </a:pPr>
            <a:endParaRPr lang="en-US" sz="2000" dirty="0"/>
          </a:p>
        </p:txBody>
      </p:sp>
      <p:sp>
        <p:nvSpPr>
          <p:cNvPr id="5" name="Segnaposto numero diapositiva 4"/>
          <p:cNvSpPr>
            <a:spLocks noGrp="1"/>
          </p:cNvSpPr>
          <p:nvPr>
            <p:ph type="sldNum" sz="quarter" idx="4"/>
          </p:nvPr>
        </p:nvSpPr>
        <p:spPr/>
        <p:txBody>
          <a:bodyPr/>
          <a:lstStyle/>
          <a:p>
            <a:fld id="{9648F461-6B1C-CA42-A063-2DCE900AB2CB}" type="slidenum">
              <a:rPr lang="it-IT" smtClean="0"/>
              <a:pPr/>
              <a:t>76</a:t>
            </a:fld>
            <a:endParaRPr lang="it-IT"/>
          </a:p>
        </p:txBody>
      </p:sp>
      <p:sp>
        <p:nvSpPr>
          <p:cNvPr id="6" name="Segnaposto piè di pagina 5"/>
          <p:cNvSpPr>
            <a:spLocks noGrp="1"/>
          </p:cNvSpPr>
          <p:nvPr>
            <p:ph type="ftr" sz="quarter" idx="20"/>
          </p:nvPr>
        </p:nvSpPr>
        <p:spPr/>
        <p:txBody>
          <a:bodyPr/>
          <a:lstStyle/>
          <a:p>
            <a:r>
              <a:rPr lang="it-IT" smtClean="0"/>
              <a:t>Title of the presentation</a:t>
            </a:r>
            <a:endParaRPr lang="it-IT"/>
          </a:p>
        </p:txBody>
      </p:sp>
      <p:sp>
        <p:nvSpPr>
          <p:cNvPr id="2" name="Date Placeholder 1"/>
          <p:cNvSpPr>
            <a:spLocks noGrp="1"/>
          </p:cNvSpPr>
          <p:nvPr>
            <p:ph type="dt" sz="half" idx="19"/>
          </p:nvPr>
        </p:nvSpPr>
        <p:spPr/>
        <p:txBody>
          <a:bodyPr/>
          <a:lstStyle/>
          <a:p>
            <a:fld id="{725D0CAA-649D-4775-AA50-8132D502C8E2}" type="datetime4">
              <a:rPr lang="en-US" smtClean="0"/>
              <a:t>June 22, 2016</a:t>
            </a:fld>
            <a:endParaRPr lang="it-IT" dirty="0"/>
          </a:p>
        </p:txBody>
      </p:sp>
    </p:spTree>
    <p:extLst>
      <p:ext uri="{BB962C8B-B14F-4D97-AF65-F5344CB8AC3E}">
        <p14:creationId xmlns:p14="http://schemas.microsoft.com/office/powerpoint/2010/main" val="31323351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egnaposto testo 14"/>
          <p:cNvSpPr>
            <a:spLocks noGrp="1"/>
          </p:cNvSpPr>
          <p:nvPr>
            <p:ph type="body" sz="quarter" idx="21"/>
          </p:nvPr>
        </p:nvSpPr>
        <p:spPr>
          <a:xfrm>
            <a:off x="519679" y="833280"/>
            <a:ext cx="8484572" cy="5465920"/>
          </a:xfrm>
        </p:spPr>
        <p:txBody>
          <a:bodyPr/>
          <a:lstStyle/>
          <a:p>
            <a:pPr marL="0" indent="0">
              <a:buNone/>
            </a:pPr>
            <a:endParaRPr lang="en-US" sz="2400" u="sng" dirty="0" smtClean="0"/>
          </a:p>
          <a:p>
            <a:pPr marL="0" indent="0">
              <a:buNone/>
            </a:pPr>
            <a:endParaRPr lang="en-US" sz="2000" dirty="0"/>
          </a:p>
        </p:txBody>
      </p:sp>
      <p:sp>
        <p:nvSpPr>
          <p:cNvPr id="5" name="Segnaposto numero diapositiva 4"/>
          <p:cNvSpPr>
            <a:spLocks noGrp="1"/>
          </p:cNvSpPr>
          <p:nvPr>
            <p:ph type="sldNum" sz="quarter" idx="4"/>
          </p:nvPr>
        </p:nvSpPr>
        <p:spPr/>
        <p:txBody>
          <a:bodyPr/>
          <a:lstStyle/>
          <a:p>
            <a:fld id="{9648F461-6B1C-CA42-A063-2DCE900AB2CB}" type="slidenum">
              <a:rPr lang="it-IT" smtClean="0"/>
              <a:pPr/>
              <a:t>77</a:t>
            </a:fld>
            <a:endParaRPr lang="it-IT"/>
          </a:p>
        </p:txBody>
      </p:sp>
      <p:sp>
        <p:nvSpPr>
          <p:cNvPr id="6" name="Segnaposto piè di pagina 5"/>
          <p:cNvSpPr>
            <a:spLocks noGrp="1"/>
          </p:cNvSpPr>
          <p:nvPr>
            <p:ph type="ftr" sz="quarter" idx="20"/>
          </p:nvPr>
        </p:nvSpPr>
        <p:spPr/>
        <p:txBody>
          <a:bodyPr/>
          <a:lstStyle/>
          <a:p>
            <a:r>
              <a:rPr lang="it-IT" smtClean="0"/>
              <a:t>Title of the presentation</a:t>
            </a:r>
            <a:endParaRPr lang="it-IT"/>
          </a:p>
        </p:txBody>
      </p:sp>
      <p:sp>
        <p:nvSpPr>
          <p:cNvPr id="12" name="Segnaposto testo 13"/>
          <p:cNvSpPr txBox="1">
            <a:spLocks/>
          </p:cNvSpPr>
          <p:nvPr/>
        </p:nvSpPr>
        <p:spPr>
          <a:xfrm>
            <a:off x="457200" y="357800"/>
            <a:ext cx="6055533" cy="322075"/>
          </a:xfrm>
          <a:prstGeom prst="rect">
            <a:avLst/>
          </a:prstGeom>
        </p:spPr>
        <p:txBody>
          <a:bodyPr vert="horz" lIns="0" tIns="0" rIns="0" bIns="0" anchor="ctr" anchorCtr="0"/>
          <a:lstStyle>
            <a:lvl1pPr marL="0" indent="0" algn="l" defTabSz="457200" rtl="0" eaLnBrk="1" latinLnBrk="0" hangingPunct="1">
              <a:lnSpc>
                <a:spcPts val="2200"/>
              </a:lnSpc>
              <a:spcBef>
                <a:spcPts val="0"/>
              </a:spcBef>
              <a:buFont typeface="Arial"/>
              <a:buNone/>
              <a:defRPr sz="2200" b="1" i="0" u="none" kern="1200" baseline="0">
                <a:solidFill>
                  <a:schemeClr val="accent1"/>
                </a:solidFill>
                <a:uFill>
                  <a:solidFill>
                    <a:srgbClr val="291C1D"/>
                  </a:solidFill>
                </a:uFill>
                <a:latin typeface="+mn-lt"/>
                <a:ea typeface="Adobe 仿宋 Std R"/>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it-IT" dirty="0" smtClean="0"/>
              <a:t>Autosar Variant Management</a:t>
            </a:r>
            <a:endParaRPr lang="it-IT" dirty="0"/>
          </a:p>
        </p:txBody>
      </p:sp>
      <p:sp>
        <p:nvSpPr>
          <p:cNvPr id="2" name="TextBox 1"/>
          <p:cNvSpPr txBox="1"/>
          <p:nvPr/>
        </p:nvSpPr>
        <p:spPr>
          <a:xfrm>
            <a:off x="424542" y="1066800"/>
            <a:ext cx="8338457" cy="1754326"/>
          </a:xfrm>
          <a:prstGeom prst="rect">
            <a:avLst/>
          </a:prstGeom>
          <a:noFill/>
        </p:spPr>
        <p:txBody>
          <a:bodyPr wrap="square" rtlCol="0">
            <a:spAutoFit/>
          </a:bodyPr>
          <a:lstStyle/>
          <a:p>
            <a:r>
              <a:rPr lang="en-US" dirty="0"/>
              <a:t>Is the latest possible time when a variation point may be bound. </a:t>
            </a:r>
            <a:endParaRPr lang="en-US" dirty="0" smtClean="0"/>
          </a:p>
          <a:p>
            <a:r>
              <a:rPr lang="en-US" dirty="0" smtClean="0"/>
              <a:t>“</a:t>
            </a:r>
            <a:r>
              <a:rPr lang="en-US" dirty="0"/>
              <a:t>Time” is not real a point of time, but rather denotes a phase in the </a:t>
            </a:r>
            <a:endParaRPr lang="en-US" dirty="0" smtClean="0"/>
          </a:p>
          <a:p>
            <a:r>
              <a:rPr lang="en-US" dirty="0" smtClean="0"/>
              <a:t>development </a:t>
            </a:r>
            <a:r>
              <a:rPr lang="en-US" dirty="0"/>
              <a:t>of an AUTOSAR system. </a:t>
            </a:r>
            <a:endParaRPr lang="en-US" dirty="0" smtClean="0"/>
          </a:p>
          <a:p>
            <a:r>
              <a:rPr lang="en-US" dirty="0" smtClean="0"/>
              <a:t>The </a:t>
            </a:r>
            <a:r>
              <a:rPr lang="en-US" dirty="0"/>
              <a:t>following are the binding times in </a:t>
            </a:r>
            <a:r>
              <a:rPr lang="en-US" dirty="0" smtClean="0"/>
              <a:t>AUTOSAR</a:t>
            </a:r>
          </a:p>
          <a:p>
            <a:endParaRPr lang="en-US" dirty="0"/>
          </a:p>
          <a:p>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1691161428"/>
              </p:ext>
            </p:extLst>
          </p:nvPr>
        </p:nvGraphicFramePr>
        <p:xfrm>
          <a:off x="1295400" y="2590800"/>
          <a:ext cx="2876550" cy="1676400"/>
        </p:xfrm>
        <a:graphic>
          <a:graphicData uri="http://schemas.openxmlformats.org/drawingml/2006/table">
            <a:tbl>
              <a:tblPr firstRow="1" firstCol="1" bandRow="1">
                <a:tableStyleId>{5C22544A-7EE6-4342-B048-85BDC9FD1C3A}</a:tableStyleId>
              </a:tblPr>
              <a:tblGrid>
                <a:gridCol w="1943100"/>
                <a:gridCol w="933450"/>
              </a:tblGrid>
              <a:tr h="0">
                <a:tc>
                  <a:txBody>
                    <a:bodyPr/>
                    <a:lstStyle/>
                    <a:p>
                      <a:pPr marL="0" marR="0">
                        <a:lnSpc>
                          <a:spcPts val="1200"/>
                        </a:lnSpc>
                        <a:spcBef>
                          <a:spcPts val="600"/>
                        </a:spcBef>
                        <a:spcAft>
                          <a:spcPts val="600"/>
                        </a:spcAft>
                      </a:pPr>
                      <a:r>
                        <a:rPr lang="en-US" sz="1000" dirty="0">
                          <a:effectLst/>
                        </a:rPr>
                        <a:t>‎Binding Time</a:t>
                      </a:r>
                      <a:endParaRPr lang="en-US" sz="1000" dirty="0">
                        <a:solidFill>
                          <a:srgbClr val="222222"/>
                        </a:solidFill>
                        <a:effectLst/>
                        <a:latin typeface="Arial Unicode MS"/>
                      </a:endParaRPr>
                    </a:p>
                  </a:txBody>
                  <a:tcPr marL="68580" marR="68580" marT="0" marB="0" anchor="ctr"/>
                </a:tc>
                <a:tc>
                  <a:txBody>
                    <a:bodyPr/>
                    <a:lstStyle/>
                    <a:p>
                      <a:pPr marL="0" marR="0">
                        <a:lnSpc>
                          <a:spcPts val="1200"/>
                        </a:lnSpc>
                        <a:spcBef>
                          <a:spcPts val="600"/>
                        </a:spcBef>
                        <a:spcAft>
                          <a:spcPts val="600"/>
                        </a:spcAft>
                      </a:pPr>
                      <a:r>
                        <a:rPr lang="en-US" sz="1000" dirty="0">
                          <a:effectLst/>
                        </a:rPr>
                        <a:t>‎AUTOSAR</a:t>
                      </a:r>
                      <a:endParaRPr lang="en-US" sz="1000" dirty="0">
                        <a:solidFill>
                          <a:srgbClr val="222222"/>
                        </a:solidFill>
                        <a:effectLst/>
                        <a:latin typeface="Arial Unicode MS"/>
                      </a:endParaRPr>
                    </a:p>
                  </a:txBody>
                  <a:tcPr marL="68580" marR="68580" marT="0" marB="0" anchor="ctr"/>
                </a:tc>
              </a:tr>
              <a:tr h="0">
                <a:tc>
                  <a:txBody>
                    <a:bodyPr/>
                    <a:lstStyle/>
                    <a:p>
                      <a:pPr marL="0" marR="0">
                        <a:lnSpc>
                          <a:spcPts val="1200"/>
                        </a:lnSpc>
                        <a:spcBef>
                          <a:spcPts val="600"/>
                        </a:spcBef>
                        <a:spcAft>
                          <a:spcPts val="600"/>
                        </a:spcAft>
                      </a:pPr>
                      <a:r>
                        <a:rPr lang="en-US" sz="1000" dirty="0">
                          <a:effectLst/>
                        </a:rPr>
                        <a:t>‎BlueprintDerivationTime</a:t>
                      </a:r>
                      <a:endParaRPr lang="en-US" sz="1000" dirty="0">
                        <a:solidFill>
                          <a:srgbClr val="222222"/>
                        </a:solidFill>
                        <a:effectLst/>
                        <a:latin typeface="Arial Unicode MS"/>
                      </a:endParaRPr>
                    </a:p>
                  </a:txBody>
                  <a:tcPr marL="68580" marR="68580" marT="0" marB="0"/>
                </a:tc>
                <a:tc>
                  <a:txBody>
                    <a:bodyPr/>
                    <a:lstStyle/>
                    <a:p>
                      <a:pPr marL="0" marR="0">
                        <a:lnSpc>
                          <a:spcPts val="1200"/>
                        </a:lnSpc>
                        <a:spcBef>
                          <a:spcPts val="600"/>
                        </a:spcBef>
                        <a:spcAft>
                          <a:spcPts val="600"/>
                        </a:spcAft>
                      </a:pPr>
                      <a:r>
                        <a:rPr lang="en-US" sz="1000" dirty="0">
                          <a:effectLst/>
                        </a:rPr>
                        <a:t>‎Out of scope</a:t>
                      </a:r>
                      <a:endParaRPr lang="en-US" sz="1000" dirty="0">
                        <a:solidFill>
                          <a:srgbClr val="222222"/>
                        </a:solidFill>
                        <a:effectLst/>
                        <a:latin typeface="Arial Unicode MS"/>
                      </a:endParaRPr>
                    </a:p>
                  </a:txBody>
                  <a:tcPr marL="68580" marR="68580" marT="0" marB="0"/>
                </a:tc>
              </a:tr>
              <a:tr h="0">
                <a:tc>
                  <a:txBody>
                    <a:bodyPr/>
                    <a:lstStyle/>
                    <a:p>
                      <a:pPr marL="0" marR="0">
                        <a:lnSpc>
                          <a:spcPts val="1200"/>
                        </a:lnSpc>
                        <a:spcBef>
                          <a:spcPts val="600"/>
                        </a:spcBef>
                        <a:spcAft>
                          <a:spcPts val="600"/>
                        </a:spcAft>
                      </a:pPr>
                      <a:r>
                        <a:rPr lang="en-US" sz="1000" dirty="0">
                          <a:effectLst/>
                        </a:rPr>
                        <a:t>‎FunctionDesignTime</a:t>
                      </a:r>
                      <a:endParaRPr lang="en-US" sz="1000" dirty="0">
                        <a:solidFill>
                          <a:srgbClr val="222222"/>
                        </a:solidFill>
                        <a:effectLst/>
                        <a:latin typeface="Arial Unicode MS"/>
                      </a:endParaRPr>
                    </a:p>
                  </a:txBody>
                  <a:tcPr marL="68580" marR="68580" marT="0" marB="0"/>
                </a:tc>
                <a:tc>
                  <a:txBody>
                    <a:bodyPr/>
                    <a:lstStyle/>
                    <a:p>
                      <a:pPr marL="0" marR="0">
                        <a:lnSpc>
                          <a:spcPts val="1200"/>
                        </a:lnSpc>
                        <a:spcBef>
                          <a:spcPts val="600"/>
                        </a:spcBef>
                        <a:spcAft>
                          <a:spcPts val="600"/>
                        </a:spcAft>
                      </a:pPr>
                      <a:r>
                        <a:rPr lang="en-US" sz="1000" dirty="0">
                          <a:effectLst/>
                        </a:rPr>
                        <a:t>‎Out of scope</a:t>
                      </a:r>
                      <a:endParaRPr lang="en-US" sz="1000" dirty="0">
                        <a:solidFill>
                          <a:srgbClr val="222222"/>
                        </a:solidFill>
                        <a:effectLst/>
                        <a:latin typeface="Arial Unicode MS"/>
                      </a:endParaRPr>
                    </a:p>
                  </a:txBody>
                  <a:tcPr marL="68580" marR="68580" marT="0" marB="0"/>
                </a:tc>
              </a:tr>
              <a:tr h="0">
                <a:tc>
                  <a:txBody>
                    <a:bodyPr/>
                    <a:lstStyle/>
                    <a:p>
                      <a:pPr marL="0" marR="0">
                        <a:lnSpc>
                          <a:spcPts val="1200"/>
                        </a:lnSpc>
                        <a:spcBef>
                          <a:spcPts val="600"/>
                        </a:spcBef>
                        <a:spcAft>
                          <a:spcPts val="600"/>
                        </a:spcAft>
                      </a:pPr>
                      <a:r>
                        <a:rPr lang="en-US" sz="1000" dirty="0">
                          <a:effectLst/>
                        </a:rPr>
                        <a:t>‎InitialBindingTime</a:t>
                      </a:r>
                      <a:endParaRPr lang="en-US" sz="1000" dirty="0">
                        <a:solidFill>
                          <a:srgbClr val="222222"/>
                        </a:solidFill>
                        <a:effectLst/>
                        <a:latin typeface="Arial Unicode MS"/>
                      </a:endParaRPr>
                    </a:p>
                  </a:txBody>
                  <a:tcPr marL="68580" marR="68580" marT="0" marB="0"/>
                </a:tc>
                <a:tc>
                  <a:txBody>
                    <a:bodyPr/>
                    <a:lstStyle/>
                    <a:p>
                      <a:pPr marL="0" marR="0">
                        <a:lnSpc>
                          <a:spcPts val="1200"/>
                        </a:lnSpc>
                        <a:spcBef>
                          <a:spcPts val="600"/>
                        </a:spcBef>
                        <a:spcAft>
                          <a:spcPts val="600"/>
                        </a:spcAft>
                      </a:pPr>
                      <a:r>
                        <a:rPr lang="en-US" sz="1000" dirty="0">
                          <a:effectLst/>
                        </a:rPr>
                        <a:t>‎No</a:t>
                      </a:r>
                      <a:endParaRPr lang="en-US" sz="1000" dirty="0">
                        <a:solidFill>
                          <a:srgbClr val="222222"/>
                        </a:solidFill>
                        <a:effectLst/>
                        <a:latin typeface="Arial Unicode MS"/>
                      </a:endParaRPr>
                    </a:p>
                  </a:txBody>
                  <a:tcPr marL="68580" marR="68580" marT="0" marB="0"/>
                </a:tc>
              </a:tr>
              <a:tr h="0">
                <a:tc>
                  <a:txBody>
                    <a:bodyPr/>
                    <a:lstStyle/>
                    <a:p>
                      <a:pPr marL="0" marR="0">
                        <a:lnSpc>
                          <a:spcPts val="1200"/>
                        </a:lnSpc>
                        <a:spcBef>
                          <a:spcPts val="600"/>
                        </a:spcBef>
                        <a:spcAft>
                          <a:spcPts val="600"/>
                        </a:spcAft>
                      </a:pPr>
                      <a:r>
                        <a:rPr lang="en-US" sz="1000" dirty="0">
                          <a:effectLst/>
                        </a:rPr>
                        <a:t>‎SystemDesignTime</a:t>
                      </a:r>
                      <a:endParaRPr lang="en-US" sz="1000" dirty="0">
                        <a:solidFill>
                          <a:srgbClr val="222222"/>
                        </a:solidFill>
                        <a:effectLst/>
                        <a:latin typeface="Arial Unicode MS"/>
                      </a:endParaRPr>
                    </a:p>
                  </a:txBody>
                  <a:tcPr marL="68580" marR="68580" marT="0" marB="0"/>
                </a:tc>
                <a:tc>
                  <a:txBody>
                    <a:bodyPr/>
                    <a:lstStyle/>
                    <a:p>
                      <a:pPr marL="0" marR="0">
                        <a:lnSpc>
                          <a:spcPts val="1200"/>
                        </a:lnSpc>
                        <a:spcBef>
                          <a:spcPts val="600"/>
                        </a:spcBef>
                        <a:spcAft>
                          <a:spcPts val="600"/>
                        </a:spcAft>
                      </a:pPr>
                      <a:r>
                        <a:rPr lang="en-US" sz="1000" dirty="0">
                          <a:effectLst/>
                        </a:rPr>
                        <a:t>‎Yes</a:t>
                      </a:r>
                      <a:endParaRPr lang="en-US" sz="1000" dirty="0">
                        <a:solidFill>
                          <a:srgbClr val="222222"/>
                        </a:solidFill>
                        <a:effectLst/>
                        <a:latin typeface="Arial Unicode MS"/>
                      </a:endParaRPr>
                    </a:p>
                  </a:txBody>
                  <a:tcPr marL="68580" marR="68580" marT="0" marB="0"/>
                </a:tc>
              </a:tr>
              <a:tr h="0">
                <a:tc>
                  <a:txBody>
                    <a:bodyPr/>
                    <a:lstStyle/>
                    <a:p>
                      <a:pPr marL="0" marR="0">
                        <a:lnSpc>
                          <a:spcPts val="1200"/>
                        </a:lnSpc>
                        <a:spcBef>
                          <a:spcPts val="600"/>
                        </a:spcBef>
                        <a:spcAft>
                          <a:spcPts val="600"/>
                        </a:spcAft>
                      </a:pPr>
                      <a:r>
                        <a:rPr lang="en-US" sz="1000" dirty="0">
                          <a:effectLst/>
                        </a:rPr>
                        <a:t>‎CodeGenerationTime</a:t>
                      </a:r>
                      <a:endParaRPr lang="en-US" sz="1000" dirty="0">
                        <a:solidFill>
                          <a:srgbClr val="222222"/>
                        </a:solidFill>
                        <a:effectLst/>
                        <a:latin typeface="Arial Unicode MS"/>
                      </a:endParaRPr>
                    </a:p>
                  </a:txBody>
                  <a:tcPr marL="68580" marR="68580" marT="0" marB="0"/>
                </a:tc>
                <a:tc>
                  <a:txBody>
                    <a:bodyPr/>
                    <a:lstStyle/>
                    <a:p>
                      <a:pPr marL="0" marR="0">
                        <a:lnSpc>
                          <a:spcPts val="1200"/>
                        </a:lnSpc>
                        <a:spcBef>
                          <a:spcPts val="600"/>
                        </a:spcBef>
                        <a:spcAft>
                          <a:spcPts val="600"/>
                        </a:spcAft>
                      </a:pPr>
                      <a:r>
                        <a:rPr lang="en-US" sz="1000" dirty="0">
                          <a:effectLst/>
                        </a:rPr>
                        <a:t>‎Yes</a:t>
                      </a:r>
                      <a:endParaRPr lang="en-US" sz="1000" dirty="0">
                        <a:solidFill>
                          <a:srgbClr val="222222"/>
                        </a:solidFill>
                        <a:effectLst/>
                        <a:latin typeface="Arial Unicode MS"/>
                      </a:endParaRPr>
                    </a:p>
                  </a:txBody>
                  <a:tcPr marL="68580" marR="68580" marT="0" marB="0"/>
                </a:tc>
              </a:tr>
              <a:tr h="0">
                <a:tc>
                  <a:txBody>
                    <a:bodyPr/>
                    <a:lstStyle/>
                    <a:p>
                      <a:pPr marL="0" marR="0">
                        <a:lnSpc>
                          <a:spcPts val="1200"/>
                        </a:lnSpc>
                        <a:spcBef>
                          <a:spcPts val="600"/>
                        </a:spcBef>
                        <a:spcAft>
                          <a:spcPts val="600"/>
                        </a:spcAft>
                      </a:pPr>
                      <a:r>
                        <a:rPr lang="en-US" sz="1000" dirty="0">
                          <a:effectLst/>
                        </a:rPr>
                        <a:t>‎PreCompileTime</a:t>
                      </a:r>
                      <a:endParaRPr lang="en-US" sz="1000" dirty="0">
                        <a:solidFill>
                          <a:srgbClr val="222222"/>
                        </a:solidFill>
                        <a:effectLst/>
                        <a:latin typeface="Arial Unicode MS"/>
                      </a:endParaRPr>
                    </a:p>
                  </a:txBody>
                  <a:tcPr marL="68580" marR="68580" marT="0" marB="0"/>
                </a:tc>
                <a:tc>
                  <a:txBody>
                    <a:bodyPr/>
                    <a:lstStyle/>
                    <a:p>
                      <a:pPr marL="0" marR="0">
                        <a:lnSpc>
                          <a:spcPts val="1200"/>
                        </a:lnSpc>
                        <a:spcBef>
                          <a:spcPts val="600"/>
                        </a:spcBef>
                        <a:spcAft>
                          <a:spcPts val="600"/>
                        </a:spcAft>
                      </a:pPr>
                      <a:r>
                        <a:rPr lang="en-US" sz="1000" dirty="0">
                          <a:effectLst/>
                        </a:rPr>
                        <a:t>‎Yes</a:t>
                      </a:r>
                      <a:endParaRPr lang="en-US" sz="1000" dirty="0">
                        <a:solidFill>
                          <a:srgbClr val="222222"/>
                        </a:solidFill>
                        <a:effectLst/>
                        <a:latin typeface="Arial Unicode MS"/>
                      </a:endParaRPr>
                    </a:p>
                  </a:txBody>
                  <a:tcPr marL="68580" marR="68580" marT="0" marB="0"/>
                </a:tc>
              </a:tr>
              <a:tr h="0">
                <a:tc>
                  <a:txBody>
                    <a:bodyPr/>
                    <a:lstStyle/>
                    <a:p>
                      <a:pPr marL="0" marR="0">
                        <a:lnSpc>
                          <a:spcPts val="1200"/>
                        </a:lnSpc>
                        <a:spcBef>
                          <a:spcPts val="600"/>
                        </a:spcBef>
                        <a:spcAft>
                          <a:spcPts val="600"/>
                        </a:spcAft>
                      </a:pPr>
                      <a:r>
                        <a:rPr lang="en-US" sz="1000" dirty="0">
                          <a:effectLst/>
                        </a:rPr>
                        <a:t>‎CompileTime</a:t>
                      </a:r>
                      <a:endParaRPr lang="en-US" sz="1000" dirty="0">
                        <a:solidFill>
                          <a:srgbClr val="222222"/>
                        </a:solidFill>
                        <a:effectLst/>
                        <a:latin typeface="Arial Unicode MS"/>
                      </a:endParaRPr>
                    </a:p>
                  </a:txBody>
                  <a:tcPr marL="68580" marR="68580" marT="0" marB="0"/>
                </a:tc>
                <a:tc>
                  <a:txBody>
                    <a:bodyPr/>
                    <a:lstStyle/>
                    <a:p>
                      <a:pPr marL="0" marR="0">
                        <a:lnSpc>
                          <a:spcPts val="1200"/>
                        </a:lnSpc>
                        <a:spcBef>
                          <a:spcPts val="600"/>
                        </a:spcBef>
                        <a:spcAft>
                          <a:spcPts val="600"/>
                        </a:spcAft>
                      </a:pPr>
                      <a:r>
                        <a:rPr lang="en-US" sz="1000" dirty="0">
                          <a:effectLst/>
                        </a:rPr>
                        <a:t>‎No</a:t>
                      </a:r>
                      <a:endParaRPr lang="en-US" sz="1000" dirty="0">
                        <a:solidFill>
                          <a:srgbClr val="222222"/>
                        </a:solidFill>
                        <a:effectLst/>
                        <a:latin typeface="Arial Unicode MS"/>
                      </a:endParaRPr>
                    </a:p>
                  </a:txBody>
                  <a:tcPr marL="68580" marR="68580" marT="0" marB="0"/>
                </a:tc>
              </a:tr>
              <a:tr h="0">
                <a:tc>
                  <a:txBody>
                    <a:bodyPr/>
                    <a:lstStyle/>
                    <a:p>
                      <a:pPr marL="0" marR="0">
                        <a:lnSpc>
                          <a:spcPts val="1200"/>
                        </a:lnSpc>
                        <a:spcBef>
                          <a:spcPts val="600"/>
                        </a:spcBef>
                        <a:spcAft>
                          <a:spcPts val="600"/>
                        </a:spcAft>
                      </a:pPr>
                      <a:r>
                        <a:rPr lang="en-US" sz="1000" dirty="0">
                          <a:effectLst/>
                        </a:rPr>
                        <a:t>‎LinkTime</a:t>
                      </a:r>
                      <a:endParaRPr lang="en-US" sz="1000" dirty="0">
                        <a:solidFill>
                          <a:srgbClr val="222222"/>
                        </a:solidFill>
                        <a:effectLst/>
                        <a:latin typeface="Arial Unicode MS"/>
                      </a:endParaRPr>
                    </a:p>
                  </a:txBody>
                  <a:tcPr marL="68580" marR="68580" marT="0" marB="0"/>
                </a:tc>
                <a:tc>
                  <a:txBody>
                    <a:bodyPr/>
                    <a:lstStyle/>
                    <a:p>
                      <a:pPr marL="0" marR="0">
                        <a:lnSpc>
                          <a:spcPts val="1200"/>
                        </a:lnSpc>
                        <a:spcBef>
                          <a:spcPts val="600"/>
                        </a:spcBef>
                        <a:spcAft>
                          <a:spcPts val="600"/>
                        </a:spcAft>
                      </a:pPr>
                      <a:r>
                        <a:rPr lang="en-US" sz="1000" dirty="0">
                          <a:effectLst/>
                        </a:rPr>
                        <a:t>‎Yes</a:t>
                      </a:r>
                      <a:endParaRPr lang="en-US" sz="1000" dirty="0">
                        <a:solidFill>
                          <a:srgbClr val="222222"/>
                        </a:solidFill>
                        <a:effectLst/>
                        <a:latin typeface="Arial Unicode MS"/>
                      </a:endParaRPr>
                    </a:p>
                  </a:txBody>
                  <a:tcPr marL="68580" marR="68580" marT="0" marB="0"/>
                </a:tc>
              </a:tr>
              <a:tr h="0">
                <a:tc>
                  <a:txBody>
                    <a:bodyPr/>
                    <a:lstStyle/>
                    <a:p>
                      <a:pPr marL="0" marR="0">
                        <a:lnSpc>
                          <a:spcPts val="1200"/>
                        </a:lnSpc>
                        <a:spcBef>
                          <a:spcPts val="600"/>
                        </a:spcBef>
                        <a:spcAft>
                          <a:spcPts val="600"/>
                        </a:spcAft>
                      </a:pPr>
                      <a:r>
                        <a:rPr lang="en-US" sz="1000" dirty="0">
                          <a:effectLst/>
                        </a:rPr>
                        <a:t>‎PostBuild</a:t>
                      </a:r>
                      <a:endParaRPr lang="en-US" sz="1000" dirty="0">
                        <a:solidFill>
                          <a:srgbClr val="222222"/>
                        </a:solidFill>
                        <a:effectLst/>
                        <a:latin typeface="Arial Unicode MS"/>
                      </a:endParaRPr>
                    </a:p>
                  </a:txBody>
                  <a:tcPr marL="68580" marR="68580" marT="0" marB="0"/>
                </a:tc>
                <a:tc>
                  <a:txBody>
                    <a:bodyPr/>
                    <a:lstStyle/>
                    <a:p>
                      <a:pPr marL="0" marR="0">
                        <a:lnSpc>
                          <a:spcPts val="1200"/>
                        </a:lnSpc>
                        <a:spcBef>
                          <a:spcPts val="600"/>
                        </a:spcBef>
                        <a:spcAft>
                          <a:spcPts val="600"/>
                        </a:spcAft>
                      </a:pPr>
                      <a:r>
                        <a:rPr lang="en-US" sz="1000" dirty="0">
                          <a:effectLst/>
                        </a:rPr>
                        <a:t>‎Yes</a:t>
                      </a:r>
                      <a:endParaRPr lang="en-US" sz="1000" dirty="0">
                        <a:solidFill>
                          <a:srgbClr val="222222"/>
                        </a:solidFill>
                        <a:effectLst/>
                        <a:latin typeface="Arial Unicode MS"/>
                      </a:endParaRPr>
                    </a:p>
                  </a:txBody>
                  <a:tcPr marL="68580" marR="68580" marT="0" marB="0"/>
                </a:tc>
              </a:tr>
              <a:tr h="0">
                <a:tc>
                  <a:txBody>
                    <a:bodyPr/>
                    <a:lstStyle/>
                    <a:p>
                      <a:pPr marL="0" marR="0">
                        <a:lnSpc>
                          <a:spcPts val="1200"/>
                        </a:lnSpc>
                        <a:spcBef>
                          <a:spcPts val="600"/>
                        </a:spcBef>
                        <a:spcAft>
                          <a:spcPts val="600"/>
                        </a:spcAft>
                      </a:pPr>
                      <a:r>
                        <a:rPr lang="en-US" sz="1000" dirty="0">
                          <a:effectLst/>
                        </a:rPr>
                        <a:t>‎Runtime</a:t>
                      </a:r>
                      <a:endParaRPr lang="en-US" sz="1000" dirty="0">
                        <a:solidFill>
                          <a:srgbClr val="222222"/>
                        </a:solidFill>
                        <a:effectLst/>
                        <a:latin typeface="Arial Unicode MS"/>
                      </a:endParaRPr>
                    </a:p>
                  </a:txBody>
                  <a:tcPr marL="68580" marR="68580" marT="0" marB="0"/>
                </a:tc>
                <a:tc>
                  <a:txBody>
                    <a:bodyPr/>
                    <a:lstStyle/>
                    <a:p>
                      <a:pPr marL="0" marR="0">
                        <a:lnSpc>
                          <a:spcPts val="1200"/>
                        </a:lnSpc>
                        <a:spcBef>
                          <a:spcPts val="600"/>
                        </a:spcBef>
                        <a:spcAft>
                          <a:spcPts val="600"/>
                        </a:spcAft>
                      </a:pPr>
                      <a:r>
                        <a:rPr lang="en-US" sz="1000" dirty="0">
                          <a:effectLst/>
                        </a:rPr>
                        <a:t>‎Out of scope</a:t>
                      </a:r>
                      <a:endParaRPr lang="en-US" sz="1000" dirty="0">
                        <a:solidFill>
                          <a:srgbClr val="222222"/>
                        </a:solidFill>
                        <a:effectLst/>
                        <a:latin typeface="Arial Unicode MS"/>
                      </a:endParaRPr>
                    </a:p>
                  </a:txBody>
                  <a:tcPr marL="68580" marR="68580" marT="0" marB="0"/>
                </a:tc>
              </a:tr>
            </a:tbl>
          </a:graphicData>
        </a:graphic>
      </p:graphicFrame>
      <p:sp>
        <p:nvSpPr>
          <p:cNvPr id="4" name="Date Placeholder 3"/>
          <p:cNvSpPr>
            <a:spLocks noGrp="1"/>
          </p:cNvSpPr>
          <p:nvPr>
            <p:ph type="dt" sz="half" idx="19"/>
          </p:nvPr>
        </p:nvSpPr>
        <p:spPr/>
        <p:txBody>
          <a:bodyPr/>
          <a:lstStyle/>
          <a:p>
            <a:fld id="{E1886973-2B27-4C17-88D5-5BD438E8D166}" type="datetime4">
              <a:rPr lang="en-US" smtClean="0"/>
              <a:t>June 22, 2016</a:t>
            </a:fld>
            <a:endParaRPr lang="it-IT" dirty="0"/>
          </a:p>
        </p:txBody>
      </p:sp>
    </p:spTree>
    <p:extLst>
      <p:ext uri="{BB962C8B-B14F-4D97-AF65-F5344CB8AC3E}">
        <p14:creationId xmlns:p14="http://schemas.microsoft.com/office/powerpoint/2010/main" val="36555425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Naming Convention References</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78</a:t>
            </a:fld>
            <a:endParaRPr lang="it-IT"/>
          </a:p>
        </p:txBody>
      </p:sp>
      <p:sp>
        <p:nvSpPr>
          <p:cNvPr id="4" name="Date Placeholder 3"/>
          <p:cNvSpPr>
            <a:spLocks noGrp="1"/>
          </p:cNvSpPr>
          <p:nvPr>
            <p:ph type="dt" sz="half" idx="19"/>
          </p:nvPr>
        </p:nvSpPr>
        <p:spPr/>
        <p:txBody>
          <a:bodyPr/>
          <a:lstStyle/>
          <a:p>
            <a:fld id="{DBDAE81F-1135-47BB-A9CB-7B8720B42BA8}"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p:txBody>
          <a:bodyPr/>
          <a:lstStyle/>
          <a:p>
            <a:r>
              <a:rPr lang="en-US" dirty="0" smtClean="0"/>
              <a:t>Sharepoint</a:t>
            </a:r>
          </a:p>
          <a:p>
            <a:pPr lvl="1"/>
            <a:r>
              <a:rPr lang="en-US" b="1" dirty="0" smtClean="0">
                <a:solidFill>
                  <a:schemeClr val="tx1"/>
                </a:solidFill>
                <a:hlinkClick r:id="rId2"/>
              </a:rPr>
              <a:t>Architecture Naming Convention Summary</a:t>
            </a:r>
            <a:endParaRPr lang="en-US" b="1" dirty="0" smtClean="0">
              <a:solidFill>
                <a:schemeClr val="tx1"/>
              </a:solidFill>
            </a:endParaRPr>
          </a:p>
          <a:p>
            <a:pPr lvl="1"/>
            <a:r>
              <a:rPr lang="en-US" b="1" dirty="0" smtClean="0">
                <a:solidFill>
                  <a:schemeClr val="tx1"/>
                </a:solidFill>
                <a:hlinkClick r:id="rId3"/>
              </a:rPr>
              <a:t>AUTOSAR Elements dependency summary</a:t>
            </a:r>
            <a:endParaRPr lang="en-US" dirty="0"/>
          </a:p>
        </p:txBody>
      </p:sp>
    </p:spTree>
    <p:extLst>
      <p:ext uri="{BB962C8B-B14F-4D97-AF65-F5344CB8AC3E}">
        <p14:creationId xmlns:p14="http://schemas.microsoft.com/office/powerpoint/2010/main" val="312957650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Before SystemDesk</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79</a:t>
            </a:fld>
            <a:endParaRPr lang="it-IT"/>
          </a:p>
        </p:txBody>
      </p:sp>
      <p:sp>
        <p:nvSpPr>
          <p:cNvPr id="4" name="Date Placeholder 3"/>
          <p:cNvSpPr>
            <a:spLocks noGrp="1"/>
          </p:cNvSpPr>
          <p:nvPr>
            <p:ph type="dt" sz="half" idx="19"/>
          </p:nvPr>
        </p:nvSpPr>
        <p:spPr/>
        <p:txBody>
          <a:bodyPr/>
          <a:lstStyle/>
          <a:p>
            <a:fld id="{26E75B2B-74F2-47D2-BA77-AAB62CCA644D}"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33400" y="762000"/>
            <a:ext cx="8045200" cy="5001100"/>
          </a:xfrm>
        </p:spPr>
        <p:txBody>
          <a:bodyPr/>
          <a:lstStyle/>
          <a:p>
            <a:pPr marL="457200" lvl="2" indent="-342900">
              <a:buSzPct val="100000"/>
              <a:buFont typeface="Wingdings" panose="05000000000000000000" pitchFamily="2" charset="2"/>
              <a:buChar char="§"/>
            </a:pPr>
            <a:r>
              <a:rPr lang="en-US" sz="1600" dirty="0" smtClean="0"/>
              <a:t>From RTC, Create </a:t>
            </a:r>
            <a:r>
              <a:rPr lang="en-US" sz="1600" dirty="0"/>
              <a:t>a Workspace for </a:t>
            </a:r>
            <a:r>
              <a:rPr lang="en-US" sz="1600" dirty="0" smtClean="0"/>
              <a:t>“Architecture_Release” stream.</a:t>
            </a:r>
          </a:p>
          <a:p>
            <a:pPr marL="400050" lvl="2" indent="-285750">
              <a:buFont typeface="Wingdings" panose="05000000000000000000" pitchFamily="2" charset="2"/>
              <a:buChar char="§"/>
            </a:pPr>
            <a:endParaRPr lang="en-US" dirty="0" smtClean="0"/>
          </a:p>
          <a:p>
            <a:pPr marL="400050" lvl="2" indent="-285750">
              <a:buFont typeface="Wingdings" panose="05000000000000000000" pitchFamily="2" charset="2"/>
              <a:buChar char="§"/>
            </a:pPr>
            <a:endParaRPr lang="en-US" dirty="0" smtClean="0"/>
          </a:p>
          <a:p>
            <a:pPr marL="400050" lvl="2" indent="-285750">
              <a:buFont typeface="Wingdings" panose="05000000000000000000" pitchFamily="2" charset="2"/>
              <a:buChar char="§"/>
            </a:pPr>
            <a:endParaRPr lang="en-US" dirty="0"/>
          </a:p>
          <a:p>
            <a:pPr marL="400050" lvl="2" indent="-285750">
              <a:buFont typeface="Wingdings" panose="05000000000000000000" pitchFamily="2" charset="2"/>
              <a:buChar char="§"/>
            </a:pPr>
            <a:endParaRPr lang="en-US" dirty="0" smtClean="0"/>
          </a:p>
          <a:p>
            <a:pPr marL="400050" lvl="2" indent="-285750">
              <a:buFont typeface="Wingdings" panose="05000000000000000000" pitchFamily="2" charset="2"/>
              <a:buChar char="§"/>
            </a:pPr>
            <a:endParaRPr lang="en-US" dirty="0"/>
          </a:p>
          <a:p>
            <a:pPr marL="400050" lvl="2" indent="-285750">
              <a:buFont typeface="Wingdings" panose="05000000000000000000" pitchFamily="2" charset="2"/>
              <a:buChar char="§"/>
            </a:pPr>
            <a:endParaRPr lang="en-US" dirty="0" smtClean="0"/>
          </a:p>
          <a:p>
            <a:pPr marL="400050" lvl="2" indent="-285750">
              <a:buFont typeface="Wingdings" panose="05000000000000000000" pitchFamily="2" charset="2"/>
              <a:buChar char="§"/>
            </a:pPr>
            <a:endParaRPr lang="en-US" dirty="0"/>
          </a:p>
          <a:p>
            <a:pPr marL="400050" lvl="2" indent="-285750">
              <a:buFont typeface="Wingdings" panose="05000000000000000000" pitchFamily="2" charset="2"/>
              <a:buChar char="§"/>
            </a:pPr>
            <a:endParaRPr lang="en-US" dirty="0" smtClean="0"/>
          </a:p>
          <a:p>
            <a:pPr marL="400050" lvl="2" indent="-285750">
              <a:buFont typeface="Wingdings" panose="05000000000000000000" pitchFamily="2" charset="2"/>
              <a:buChar char="§"/>
            </a:pPr>
            <a:endParaRPr lang="en-US" dirty="0"/>
          </a:p>
          <a:p>
            <a:pPr marL="400050" lvl="2" indent="-285750">
              <a:buFont typeface="Wingdings" panose="05000000000000000000" pitchFamily="2" charset="2"/>
              <a:buChar char="§"/>
            </a:pPr>
            <a:endParaRPr lang="en-US" dirty="0" smtClean="0"/>
          </a:p>
          <a:p>
            <a:pPr marL="400050" lvl="2" indent="-285750">
              <a:buSzPct val="100000"/>
              <a:buFont typeface="Wingdings" panose="05000000000000000000" pitchFamily="2" charset="2"/>
              <a:buChar char="§"/>
            </a:pPr>
            <a:r>
              <a:rPr lang="en-US" sz="1600" dirty="0" smtClean="0"/>
              <a:t>Create a Sandbox and load above Workspace </a:t>
            </a:r>
            <a:r>
              <a:rPr lang="en-US" sz="1600" dirty="0"/>
              <a:t>using “</a:t>
            </a:r>
            <a:r>
              <a:rPr lang="en-US" sz="1600" dirty="0" smtClean="0"/>
              <a:t>Architecture_Development.loadrule” and “Arch_Integration_VectorBSW.loadrule”.</a:t>
            </a:r>
          </a:p>
          <a:p>
            <a:pPr lvl="1"/>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066800"/>
            <a:ext cx="7067550" cy="2324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775" y="4091529"/>
            <a:ext cx="3048000" cy="26816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50701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AUTOSAR benefits that FCA wants to realize</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8</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dirty="0"/>
          </a:p>
        </p:txBody>
      </p:sp>
      <p:sp>
        <p:nvSpPr>
          <p:cNvPr id="6" name="Text Placeholder 5"/>
          <p:cNvSpPr>
            <a:spLocks noGrp="1"/>
          </p:cNvSpPr>
          <p:nvPr>
            <p:ph type="body" sz="quarter" idx="21"/>
          </p:nvPr>
        </p:nvSpPr>
        <p:spPr>
          <a:xfrm>
            <a:off x="533400" y="685800"/>
            <a:ext cx="8077200" cy="4876800"/>
          </a:xfrm>
        </p:spPr>
        <p:txBody>
          <a:bodyPr/>
          <a:lstStyle/>
          <a:p>
            <a:r>
              <a:rPr lang="en-US" sz="1600" dirty="0" smtClean="0"/>
              <a:t>Formal &amp; Defined Architecture</a:t>
            </a:r>
          </a:p>
          <a:p>
            <a:pPr lvl="1"/>
            <a:r>
              <a:rPr lang="en-US" dirty="0" smtClean="0"/>
              <a:t>No Visio drawings that go out of date and are not maintained.</a:t>
            </a:r>
          </a:p>
          <a:p>
            <a:pPr lvl="1"/>
            <a:r>
              <a:rPr lang="en-US" dirty="0" smtClean="0"/>
              <a:t>The architecture is modeled in an architectural modeling tool.</a:t>
            </a:r>
          </a:p>
          <a:p>
            <a:pPr lvl="1"/>
            <a:r>
              <a:rPr lang="en-US" dirty="0" smtClean="0"/>
              <a:t>The architectural model must always be complete and correct as it is actually a component of code generation (RTE).</a:t>
            </a:r>
            <a:br>
              <a:rPr lang="en-US" dirty="0" smtClean="0"/>
            </a:br>
            <a:endParaRPr lang="en-US" dirty="0" smtClean="0"/>
          </a:p>
          <a:p>
            <a:r>
              <a:rPr lang="en-US" sz="1600" dirty="0" smtClean="0"/>
              <a:t>Hardware Commoditization</a:t>
            </a:r>
          </a:p>
          <a:p>
            <a:pPr lvl="1"/>
            <a:r>
              <a:rPr lang="en-US" dirty="0" smtClean="0"/>
              <a:t>A fully defined AUTOSAR BSW will provide the interface specification necessary to support hardware independence.</a:t>
            </a:r>
            <a:br>
              <a:rPr lang="en-US" dirty="0" smtClean="0"/>
            </a:br>
            <a:endParaRPr lang="en-US" dirty="0" smtClean="0"/>
          </a:p>
          <a:p>
            <a:r>
              <a:rPr lang="en-US" sz="1600" dirty="0" smtClean="0"/>
              <a:t>Standardization of Inter-department &amp; Supplier Software Interfacing.</a:t>
            </a:r>
          </a:p>
          <a:p>
            <a:pPr lvl="1"/>
            <a:r>
              <a:rPr lang="en-US" dirty="0" smtClean="0"/>
              <a:t>The methods for interfacing to suppliers at the software level is standardized.</a:t>
            </a:r>
          </a:p>
          <a:p>
            <a:pPr lvl="1"/>
            <a:r>
              <a:rPr lang="en-US" dirty="0" smtClean="0"/>
              <a:t>Still need to do all the same things (interface data, schedule tasks, etc.) but it will be identified through tools.</a:t>
            </a:r>
            <a:r>
              <a:rPr lang="en-US" dirty="0"/>
              <a:t/>
            </a:r>
            <a:br>
              <a:rPr lang="en-US" dirty="0"/>
            </a:br>
            <a:endParaRPr lang="en-US" dirty="0" smtClean="0"/>
          </a:p>
          <a:p>
            <a:r>
              <a:rPr lang="en-US" sz="1600" dirty="0" smtClean="0"/>
              <a:t>Functional Safety</a:t>
            </a:r>
          </a:p>
          <a:p>
            <a:pPr lvl="1"/>
            <a:r>
              <a:rPr lang="en-US" dirty="0" smtClean="0"/>
              <a:t>Support for ISO26262 – memory protection, end-to-end protection on messages</a:t>
            </a:r>
          </a:p>
          <a:p>
            <a:pPr lvl="1"/>
            <a:r>
              <a:rPr lang="en-US" dirty="0" smtClean="0"/>
              <a:t>Safety plans supplied for MCAL and BSW components by the suppliers</a:t>
            </a:r>
          </a:p>
          <a:p>
            <a:pPr lvl="1"/>
            <a:r>
              <a:rPr lang="en-US" dirty="0" smtClean="0"/>
              <a:t>Partnering with suppliers that know how to implement certifiable functional safety programs.</a:t>
            </a:r>
            <a:r>
              <a:rPr lang="en-US" dirty="0"/>
              <a:t/>
            </a:r>
            <a:br>
              <a:rPr lang="en-US" dirty="0"/>
            </a:br>
            <a:endParaRPr lang="en-US" dirty="0" smtClean="0"/>
          </a:p>
          <a:p>
            <a:pPr marL="0" indent="0">
              <a:buNone/>
            </a:pPr>
            <a:endParaRPr lang="en-US" dirty="0" smtClean="0"/>
          </a:p>
          <a:p>
            <a:pPr marL="0" indent="0">
              <a:buNone/>
            </a:pPr>
            <a:endParaRPr lang="en-US" dirty="0"/>
          </a:p>
        </p:txBody>
      </p:sp>
      <p:sp>
        <p:nvSpPr>
          <p:cNvPr id="4" name="Date Placeholder 3"/>
          <p:cNvSpPr>
            <a:spLocks noGrp="1"/>
          </p:cNvSpPr>
          <p:nvPr>
            <p:ph type="dt" sz="half" idx="19"/>
          </p:nvPr>
        </p:nvSpPr>
        <p:spPr/>
        <p:txBody>
          <a:bodyPr/>
          <a:lstStyle/>
          <a:p>
            <a:fld id="{E1476894-E93A-4AC2-B102-614F0D57003D}" type="datetime4">
              <a:rPr lang="en-US" smtClean="0"/>
              <a:t>June 22, 2016</a:t>
            </a:fld>
            <a:endParaRPr lang="it-IT" dirty="0"/>
          </a:p>
        </p:txBody>
      </p:sp>
    </p:spTree>
    <p:extLst>
      <p:ext uri="{BB962C8B-B14F-4D97-AF65-F5344CB8AC3E}">
        <p14:creationId xmlns:p14="http://schemas.microsoft.com/office/powerpoint/2010/main" val="21141626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SystemDesk</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80</a:t>
            </a:fld>
            <a:endParaRPr lang="it-IT"/>
          </a:p>
        </p:txBody>
      </p:sp>
      <p:sp>
        <p:nvSpPr>
          <p:cNvPr id="4" name="Date Placeholder 3"/>
          <p:cNvSpPr>
            <a:spLocks noGrp="1"/>
          </p:cNvSpPr>
          <p:nvPr>
            <p:ph type="dt" sz="half" idx="19"/>
          </p:nvPr>
        </p:nvSpPr>
        <p:spPr/>
        <p:txBody>
          <a:bodyPr/>
          <a:lstStyle/>
          <a:p>
            <a:fld id="{B5844BFB-82A1-407E-9624-14AC3B9751CE}"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dirty="0"/>
          </a:p>
        </p:txBody>
      </p:sp>
      <p:sp>
        <p:nvSpPr>
          <p:cNvPr id="6" name="Text Placeholder 5"/>
          <p:cNvSpPr>
            <a:spLocks noGrp="1"/>
          </p:cNvSpPr>
          <p:nvPr>
            <p:ph type="body" sz="quarter" idx="21"/>
          </p:nvPr>
        </p:nvSpPr>
        <p:spPr>
          <a:xfrm>
            <a:off x="533400" y="838200"/>
            <a:ext cx="8045200" cy="5791200"/>
          </a:xfrm>
        </p:spPr>
        <p:txBody>
          <a:bodyPr/>
          <a:lstStyle/>
          <a:p>
            <a:r>
              <a:rPr lang="en-US" dirty="0" smtClean="0"/>
              <a:t>Topics</a:t>
            </a:r>
          </a:p>
          <a:p>
            <a:pPr marL="800100" lvl="1" indent="-342900">
              <a:buFont typeface="+mj-lt"/>
              <a:buAutoNum type="arabicPeriod"/>
            </a:pPr>
            <a:r>
              <a:rPr lang="en-US" dirty="0" smtClean="0"/>
              <a:t>SD Project creation</a:t>
            </a:r>
          </a:p>
          <a:p>
            <a:pPr marL="800100" lvl="1" indent="-342900">
              <a:buFont typeface="+mj-lt"/>
              <a:buAutoNum type="arabicPeriod"/>
            </a:pPr>
            <a:r>
              <a:rPr lang="en-US" dirty="0"/>
              <a:t>Import / Export </a:t>
            </a:r>
            <a:r>
              <a:rPr lang="en-US" dirty="0" smtClean="0"/>
              <a:t>ARXML</a:t>
            </a:r>
          </a:p>
          <a:p>
            <a:pPr marL="800100" lvl="1" indent="-342900">
              <a:buFont typeface="+mj-lt"/>
              <a:buAutoNum type="arabicPeriod"/>
            </a:pPr>
            <a:r>
              <a:rPr lang="en-US" dirty="0" smtClean="0"/>
              <a:t>AR package hierarchy</a:t>
            </a:r>
          </a:p>
          <a:p>
            <a:pPr marL="800100" lvl="1" indent="-342900">
              <a:buFont typeface="+mj-lt"/>
              <a:buAutoNum type="arabicPeriod"/>
            </a:pPr>
            <a:r>
              <a:rPr lang="en-US" dirty="0" smtClean="0"/>
              <a:t>Modeling Data Definition</a:t>
            </a:r>
          </a:p>
          <a:p>
            <a:pPr marL="800100" lvl="1" indent="-342900">
              <a:buFont typeface="+mj-lt"/>
              <a:buAutoNum type="arabicPeriod"/>
            </a:pPr>
            <a:r>
              <a:rPr lang="en-US" dirty="0" smtClean="0"/>
              <a:t>Modeling Interface</a:t>
            </a:r>
          </a:p>
          <a:p>
            <a:pPr lvl="2"/>
            <a:r>
              <a:rPr lang="en-US" dirty="0" smtClean="0"/>
              <a:t>SenderReceiver</a:t>
            </a:r>
          </a:p>
          <a:p>
            <a:pPr lvl="2"/>
            <a:r>
              <a:rPr lang="en-US" dirty="0" smtClean="0"/>
              <a:t>ClientServer</a:t>
            </a:r>
          </a:p>
          <a:p>
            <a:pPr lvl="2"/>
            <a:r>
              <a:rPr lang="en-US" dirty="0" smtClean="0"/>
              <a:t>NV Data Interface</a:t>
            </a:r>
          </a:p>
          <a:p>
            <a:pPr lvl="2"/>
            <a:r>
              <a:rPr lang="en-US" dirty="0" smtClean="0"/>
              <a:t>Parameter Interface</a:t>
            </a:r>
          </a:p>
          <a:p>
            <a:pPr lvl="2"/>
            <a:r>
              <a:rPr lang="en-US" dirty="0" smtClean="0"/>
              <a:t>TriggerInterface</a:t>
            </a:r>
          </a:p>
          <a:p>
            <a:pPr marL="800100" lvl="1" indent="-342900">
              <a:buFont typeface="+mj-lt"/>
              <a:buAutoNum type="arabicPeriod"/>
            </a:pPr>
            <a:r>
              <a:rPr lang="en-US" dirty="0" smtClean="0"/>
              <a:t>Modeling SW-C</a:t>
            </a:r>
          </a:p>
          <a:p>
            <a:pPr lvl="2"/>
            <a:r>
              <a:rPr lang="en-US" dirty="0" smtClean="0"/>
              <a:t>Ports</a:t>
            </a:r>
          </a:p>
          <a:p>
            <a:pPr lvl="2"/>
            <a:r>
              <a:rPr lang="en-US" dirty="0" smtClean="0"/>
              <a:t>Internal Behavior</a:t>
            </a:r>
          </a:p>
          <a:p>
            <a:pPr lvl="2"/>
            <a:r>
              <a:rPr lang="en-US" dirty="0" smtClean="0"/>
              <a:t>Runnable</a:t>
            </a:r>
          </a:p>
          <a:p>
            <a:pPr marL="800100" lvl="1" indent="-342900">
              <a:buFont typeface="+mj-lt"/>
              <a:buAutoNum type="arabicPeriod"/>
            </a:pPr>
            <a:r>
              <a:rPr lang="en-US" dirty="0" smtClean="0"/>
              <a:t>Modeling Composition</a:t>
            </a:r>
          </a:p>
          <a:p>
            <a:pPr marL="800100" lvl="1" indent="-342900">
              <a:buFont typeface="+mj-lt"/>
              <a:buAutoNum type="arabicPeriod"/>
            </a:pPr>
            <a:r>
              <a:rPr lang="en-US" dirty="0" smtClean="0"/>
              <a:t>Variant Management</a:t>
            </a:r>
          </a:p>
          <a:p>
            <a:pPr lvl="1"/>
            <a:endParaRPr lang="en-US" dirty="0"/>
          </a:p>
        </p:txBody>
      </p:sp>
    </p:spTree>
    <p:extLst>
      <p:ext uri="{BB962C8B-B14F-4D97-AF65-F5344CB8AC3E}">
        <p14:creationId xmlns:p14="http://schemas.microsoft.com/office/powerpoint/2010/main" val="398091718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Generic SD Features</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81</a:t>
            </a:fld>
            <a:endParaRPr lang="it-IT"/>
          </a:p>
        </p:txBody>
      </p:sp>
      <p:sp>
        <p:nvSpPr>
          <p:cNvPr id="4" name="Date Placeholder 3"/>
          <p:cNvSpPr>
            <a:spLocks noGrp="1"/>
          </p:cNvSpPr>
          <p:nvPr>
            <p:ph type="dt" sz="half" idx="19"/>
          </p:nvPr>
        </p:nvSpPr>
        <p:spPr/>
        <p:txBody>
          <a:bodyPr/>
          <a:lstStyle/>
          <a:p>
            <a:fld id="{E4648C28-D318-457A-9BC5-221581B13909}"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33400" y="838200"/>
            <a:ext cx="8045200" cy="4924900"/>
          </a:xfrm>
        </p:spPr>
        <p:txBody>
          <a:bodyPr/>
          <a:lstStyle/>
          <a:p>
            <a:r>
              <a:rPr lang="en-US" dirty="0" smtClean="0"/>
              <a:t>SD GUI provides always contextual menu for element selected</a:t>
            </a:r>
          </a:p>
          <a:p>
            <a:pPr lvl="1"/>
            <a:r>
              <a:rPr lang="en-US" dirty="0" smtClean="0"/>
              <a:t>Example: For SW-C element, all sub elements of the SW-C is provided in the contextual menu</a:t>
            </a:r>
          </a:p>
          <a:p>
            <a:r>
              <a:rPr lang="en-US" dirty="0" smtClean="0"/>
              <a:t>No “Undo” feature</a:t>
            </a:r>
          </a:p>
          <a:p>
            <a:r>
              <a:rPr lang="en-US" dirty="0" smtClean="0"/>
              <a:t>Rename architecture element</a:t>
            </a:r>
          </a:p>
          <a:p>
            <a:pPr lvl="1"/>
            <a:r>
              <a:rPr lang="en-US" dirty="0" smtClean="0"/>
              <a:t>Right click an element, in the contextual menu select rename and enter new name. </a:t>
            </a:r>
            <a:r>
              <a:rPr lang="en-US" dirty="0"/>
              <a:t>(Short Cut “F2</a:t>
            </a:r>
            <a:r>
              <a:rPr lang="en-US" dirty="0" smtClean="0"/>
              <a:t>”)</a:t>
            </a:r>
          </a:p>
          <a:p>
            <a:pPr lvl="1"/>
            <a:endParaRPr lang="en-US" dirty="0"/>
          </a:p>
          <a:p>
            <a:pPr marL="284400" lvl="1" indent="-284400">
              <a:spcBef>
                <a:spcPts val="432"/>
              </a:spcBef>
              <a:buSzPct val="120000"/>
              <a:buFont typeface="Wingdings" charset="2"/>
              <a:buChar char="§"/>
            </a:pPr>
            <a:r>
              <a:rPr lang="en-US" sz="1800" dirty="0">
                <a:solidFill>
                  <a:srgbClr val="FF0000"/>
                </a:solidFill>
              </a:rPr>
              <a:t>VALIDATE</a:t>
            </a:r>
            <a:r>
              <a:rPr lang="en-US" sz="1800" dirty="0" smtClean="0">
                <a:solidFill>
                  <a:srgbClr val="FF0000"/>
                </a:solidFill>
              </a:rPr>
              <a:t>:</a:t>
            </a:r>
          </a:p>
          <a:p>
            <a:pPr marL="740250" lvl="2">
              <a:spcBef>
                <a:spcPts val="432"/>
              </a:spcBef>
              <a:buSzPct val="120000"/>
              <a:buFont typeface="Wingdings" charset="2"/>
              <a:buChar char="§"/>
            </a:pPr>
            <a:r>
              <a:rPr lang="en-US" dirty="0" smtClean="0">
                <a:solidFill>
                  <a:srgbClr val="FF0000"/>
                </a:solidFill>
              </a:rPr>
              <a:t>We Shall “Validate” Each and every AUTOSAR</a:t>
            </a:r>
          </a:p>
          <a:p>
            <a:pPr marL="455850" lvl="2" indent="0">
              <a:spcBef>
                <a:spcPts val="432"/>
              </a:spcBef>
              <a:buSzPct val="120000"/>
              <a:buNone/>
            </a:pPr>
            <a:r>
              <a:rPr lang="en-US" dirty="0" smtClean="0">
                <a:solidFill>
                  <a:srgbClr val="FF0000"/>
                </a:solidFill>
              </a:rPr>
              <a:t>element created/updated. (Short Cut “F7”)</a:t>
            </a:r>
          </a:p>
          <a:p>
            <a:pPr marL="455850" lvl="2" indent="0">
              <a:spcBef>
                <a:spcPts val="432"/>
              </a:spcBef>
              <a:buSzPct val="120000"/>
              <a:buNone/>
            </a:pPr>
            <a:endParaRPr lang="en-US" dirty="0">
              <a:solidFill>
                <a:srgbClr val="FF0000"/>
              </a:solidFill>
            </a:endParaRPr>
          </a:p>
          <a:p>
            <a:pPr marL="740250" lvl="2">
              <a:spcBef>
                <a:spcPts val="432"/>
              </a:spcBef>
              <a:buSzPct val="120000"/>
              <a:buFont typeface="Wingdings" charset="2"/>
              <a:buChar char="§"/>
            </a:pPr>
            <a:r>
              <a:rPr lang="en-US" dirty="0">
                <a:solidFill>
                  <a:srgbClr val="FF0000"/>
                </a:solidFill>
              </a:rPr>
              <a:t>Select Element and press F7 or </a:t>
            </a:r>
          </a:p>
          <a:p>
            <a:pPr marL="455850" lvl="2" indent="0">
              <a:spcBef>
                <a:spcPts val="432"/>
              </a:spcBef>
              <a:buSzPct val="120000"/>
              <a:buNone/>
            </a:pPr>
            <a:r>
              <a:rPr lang="en-US" dirty="0">
                <a:solidFill>
                  <a:srgbClr val="FF0000"/>
                </a:solidFill>
              </a:rPr>
              <a:t>Right click and from contextual menu </a:t>
            </a:r>
            <a:r>
              <a:rPr lang="en-US" dirty="0" smtClean="0">
                <a:solidFill>
                  <a:srgbClr val="FF0000"/>
                </a:solidFill>
              </a:rPr>
              <a:t>select </a:t>
            </a:r>
            <a:r>
              <a:rPr lang="en-US" dirty="0">
                <a:solidFill>
                  <a:srgbClr val="FF0000"/>
                </a:solidFill>
              </a:rPr>
              <a:t>validate.</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3276600"/>
            <a:ext cx="3181350" cy="292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73809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SD </a:t>
            </a:r>
            <a:r>
              <a:rPr lang="en-US" dirty="0"/>
              <a:t>Project creation</a:t>
            </a:r>
          </a:p>
        </p:txBody>
      </p:sp>
      <p:sp>
        <p:nvSpPr>
          <p:cNvPr id="3" name="Slide Number Placeholder 2"/>
          <p:cNvSpPr>
            <a:spLocks noGrp="1"/>
          </p:cNvSpPr>
          <p:nvPr>
            <p:ph type="sldNum" sz="quarter" idx="4"/>
          </p:nvPr>
        </p:nvSpPr>
        <p:spPr/>
        <p:txBody>
          <a:bodyPr/>
          <a:lstStyle/>
          <a:p>
            <a:fld id="{9648F461-6B1C-CA42-A063-2DCE900AB2CB}" type="slidenum">
              <a:rPr lang="it-IT" smtClean="0"/>
              <a:pPr/>
              <a:t>82</a:t>
            </a:fld>
            <a:endParaRPr lang="it-IT"/>
          </a:p>
        </p:txBody>
      </p:sp>
      <p:sp>
        <p:nvSpPr>
          <p:cNvPr id="4" name="Date Placeholder 3"/>
          <p:cNvSpPr>
            <a:spLocks noGrp="1"/>
          </p:cNvSpPr>
          <p:nvPr>
            <p:ph type="dt" sz="half" idx="19"/>
          </p:nvPr>
        </p:nvSpPr>
        <p:spPr/>
        <p:txBody>
          <a:bodyPr/>
          <a:lstStyle/>
          <a:p>
            <a:fld id="{FD16A868-7149-44B2-8BFC-687FAA605E83}"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dirty="0"/>
          </a:p>
        </p:txBody>
      </p:sp>
      <p:sp>
        <p:nvSpPr>
          <p:cNvPr id="6" name="Text Placeholder 5"/>
          <p:cNvSpPr>
            <a:spLocks noGrp="1"/>
          </p:cNvSpPr>
          <p:nvPr>
            <p:ph type="body" sz="quarter" idx="21"/>
          </p:nvPr>
        </p:nvSpPr>
        <p:spPr>
          <a:xfrm>
            <a:off x="331357" y="838200"/>
            <a:ext cx="8045200" cy="5346700"/>
          </a:xfrm>
        </p:spPr>
        <p:txBody>
          <a:bodyPr>
            <a:normAutofit/>
          </a:bodyPr>
          <a:lstStyle/>
          <a:p>
            <a:r>
              <a:rPr lang="en-US" sz="1600" dirty="0" smtClean="0"/>
              <a:t>Open System Desk.</a:t>
            </a:r>
          </a:p>
          <a:p>
            <a:r>
              <a:rPr lang="en-US" sz="1600" dirty="0" smtClean="0"/>
              <a:t>Create new project by clicking </a:t>
            </a:r>
          </a:p>
          <a:p>
            <a:r>
              <a:rPr lang="en-US" sz="1600" dirty="0" smtClean="0"/>
              <a:t>Project is named as per the purpose of the project</a:t>
            </a:r>
          </a:p>
          <a:p>
            <a:pPr lvl="1"/>
            <a:r>
              <a:rPr lang="en-US" sz="1400" dirty="0" smtClean="0"/>
              <a:t>Software Component Architecture –&lt;Software Component Name&gt;</a:t>
            </a:r>
          </a:p>
          <a:p>
            <a:pPr lvl="1"/>
            <a:r>
              <a:rPr lang="en-US" sz="1400" dirty="0" smtClean="0"/>
              <a:t>Software Composition Architecture –</a:t>
            </a:r>
            <a:r>
              <a:rPr lang="en-US" sz="1400" b="1" dirty="0" smtClean="0"/>
              <a:t>&lt;Composition Name</a:t>
            </a:r>
            <a:r>
              <a:rPr lang="en-US" sz="1400" dirty="0" smtClean="0"/>
              <a:t>&gt;</a:t>
            </a:r>
          </a:p>
          <a:p>
            <a:pPr lvl="1"/>
            <a:r>
              <a:rPr lang="en-US" sz="1400" dirty="0" smtClean="0"/>
              <a:t>Sub System Architecture –&lt;Subsystem Name&gt;</a:t>
            </a:r>
          </a:p>
          <a:p>
            <a:r>
              <a:rPr lang="en-US" sz="1600" dirty="0" smtClean="0"/>
              <a:t>In case multiple features interaction view is required, </a:t>
            </a:r>
          </a:p>
          <a:p>
            <a:pPr marL="0" indent="0">
              <a:buNone/>
            </a:pPr>
            <a:r>
              <a:rPr lang="en-US" sz="1600" dirty="0"/>
              <a:t> </a:t>
            </a:r>
            <a:r>
              <a:rPr lang="en-US" sz="1600" dirty="0" smtClean="0"/>
              <a:t>    it is recommended to use composition views</a:t>
            </a:r>
          </a:p>
          <a:p>
            <a:r>
              <a:rPr lang="en-US" sz="1600" dirty="0"/>
              <a:t>To Save SD file, select File and click “Save Project</a:t>
            </a:r>
            <a:r>
              <a:rPr lang="en-US" sz="1600" dirty="0" smtClean="0"/>
              <a:t>”</a:t>
            </a:r>
          </a:p>
          <a:p>
            <a:endParaRPr lang="en-US" sz="1600" dirty="0" smtClean="0"/>
          </a:p>
          <a:p>
            <a:endParaRPr lang="en-US" sz="1600" dirty="0"/>
          </a:p>
          <a:p>
            <a:endParaRPr lang="en-US" sz="1600" dirty="0" smtClean="0"/>
          </a:p>
          <a:p>
            <a:endParaRPr lang="en-US" sz="1600" dirty="0" smtClean="0"/>
          </a:p>
          <a:p>
            <a:endParaRPr lang="en-US" sz="1600" dirty="0"/>
          </a:p>
          <a:p>
            <a:endParaRPr lang="en-US" sz="1600" dirty="0" smtClean="0"/>
          </a:p>
          <a:p>
            <a:r>
              <a:rPr lang="en-US" sz="1600" dirty="0"/>
              <a:t>To close SD File, select File and click “Close Project</a:t>
            </a:r>
            <a:r>
              <a:rPr lang="en-US" sz="1600" dirty="0" smtClean="0"/>
              <a:t>”</a:t>
            </a:r>
            <a:endParaRPr lang="en-US" sz="16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199" y="689202"/>
            <a:ext cx="2143125" cy="1819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2743200"/>
            <a:ext cx="2686050" cy="1762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6450" y="4724400"/>
            <a:ext cx="2476500" cy="1743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781783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Import / Export</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83</a:t>
            </a:fld>
            <a:endParaRPr lang="it-IT"/>
          </a:p>
        </p:txBody>
      </p:sp>
      <p:sp>
        <p:nvSpPr>
          <p:cNvPr id="4" name="Date Placeholder 3"/>
          <p:cNvSpPr>
            <a:spLocks noGrp="1"/>
          </p:cNvSpPr>
          <p:nvPr>
            <p:ph type="dt" sz="half" idx="19"/>
          </p:nvPr>
        </p:nvSpPr>
        <p:spPr/>
        <p:txBody>
          <a:bodyPr/>
          <a:lstStyle/>
          <a:p>
            <a:fld id="{D1328185-DB5F-4618-855E-D34627CFF089}"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33400" y="838200"/>
            <a:ext cx="8045200" cy="4924900"/>
          </a:xfrm>
        </p:spPr>
        <p:txBody>
          <a:bodyPr/>
          <a:lstStyle/>
          <a:p>
            <a:r>
              <a:rPr lang="en-US" dirty="0" smtClean="0"/>
              <a:t>Import ARXML</a:t>
            </a:r>
          </a:p>
          <a:p>
            <a:pPr lvl="1"/>
            <a:r>
              <a:rPr lang="en-US" dirty="0"/>
              <a:t>Right click on the &lt;Project Name</a:t>
            </a:r>
            <a:r>
              <a:rPr lang="en-US" dirty="0" smtClean="0"/>
              <a:t>&gt;</a:t>
            </a:r>
          </a:p>
          <a:p>
            <a:pPr lvl="1"/>
            <a:r>
              <a:rPr lang="en-US" dirty="0" smtClean="0"/>
              <a:t>From context menu select  Import -&gt; AUTOSAR</a:t>
            </a:r>
          </a:p>
          <a:p>
            <a:pPr lvl="1"/>
            <a:endParaRPr lang="en-US" dirty="0"/>
          </a:p>
          <a:p>
            <a:pPr lvl="1"/>
            <a:endParaRPr lang="en-US" dirty="0" smtClean="0"/>
          </a:p>
          <a:p>
            <a:pPr lvl="1"/>
            <a:endParaRPr lang="en-US" dirty="0"/>
          </a:p>
          <a:p>
            <a:pPr marL="457200" lvl="1" indent="0">
              <a:buNone/>
            </a:pPr>
            <a:endParaRPr lang="en-US" dirty="0" smtClean="0"/>
          </a:p>
          <a:p>
            <a:pPr marL="457200" lvl="1" indent="0">
              <a:buNone/>
            </a:pPr>
            <a:endParaRPr lang="en-US" dirty="0" smtClean="0"/>
          </a:p>
          <a:p>
            <a:r>
              <a:rPr lang="en-US" dirty="0"/>
              <a:t>Import ARXML</a:t>
            </a:r>
          </a:p>
          <a:p>
            <a:pPr lvl="1"/>
            <a:r>
              <a:rPr lang="en-US" dirty="0"/>
              <a:t>Select an ARXML files as required</a:t>
            </a:r>
          </a:p>
          <a:p>
            <a:pPr lvl="1"/>
            <a:endParaRPr lang="en-US" dirty="0"/>
          </a:p>
          <a:p>
            <a:pPr lvl="1"/>
            <a:endParaRPr lang="en-US" dirty="0" smtClean="0"/>
          </a:p>
          <a:p>
            <a:pPr lvl="1"/>
            <a:endParaRPr lang="en-US" dirty="0"/>
          </a:p>
          <a:p>
            <a:pPr lvl="1"/>
            <a:endParaRPr lang="en-US" dirty="0" smtClean="0"/>
          </a:p>
          <a:p>
            <a:pPr lvl="1"/>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752599"/>
            <a:ext cx="4210050" cy="122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3886200"/>
            <a:ext cx="5934075"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060956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Import / Export</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84</a:t>
            </a:fld>
            <a:endParaRPr lang="it-IT"/>
          </a:p>
        </p:txBody>
      </p:sp>
      <p:sp>
        <p:nvSpPr>
          <p:cNvPr id="4" name="Date Placeholder 3"/>
          <p:cNvSpPr>
            <a:spLocks noGrp="1"/>
          </p:cNvSpPr>
          <p:nvPr>
            <p:ph type="dt" sz="half" idx="19"/>
          </p:nvPr>
        </p:nvSpPr>
        <p:spPr/>
        <p:txBody>
          <a:bodyPr/>
          <a:lstStyle/>
          <a:p>
            <a:fld id="{17CBFD23-A910-4631-A205-62686F5914E8}"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40000" y="838200"/>
            <a:ext cx="8045200" cy="5346700"/>
          </a:xfrm>
        </p:spPr>
        <p:txBody>
          <a:bodyPr/>
          <a:lstStyle/>
          <a:p>
            <a:r>
              <a:rPr lang="en-US" dirty="0" smtClean="0"/>
              <a:t>Import ARXML</a:t>
            </a:r>
          </a:p>
          <a:p>
            <a:pPr lvl="1"/>
            <a:r>
              <a:rPr lang="en-US" dirty="0" smtClean="0"/>
              <a:t>Select required AR elements from the selection.</a:t>
            </a:r>
          </a:p>
          <a:p>
            <a:pPr lvl="1"/>
            <a:r>
              <a:rPr lang="en-US" dirty="0" smtClean="0"/>
              <a:t>Select  “Import Diagrams”.</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marL="457200" lvl="1" indent="0">
              <a:buNone/>
            </a:pPr>
            <a:endParaRPr lang="en-US" dirty="0"/>
          </a:p>
          <a:p>
            <a:pPr lvl="1"/>
            <a:r>
              <a:rPr lang="en-US" dirty="0" smtClean="0"/>
              <a:t>Click “Start Import” to initiate importing of ARXML</a:t>
            </a:r>
          </a:p>
          <a:p>
            <a:pPr lvl="1"/>
            <a:endParaRPr lang="en-US" dirty="0"/>
          </a:p>
          <a:p>
            <a:pPr lvl="1"/>
            <a:endParaRPr lang="en-US" dirty="0" smtClean="0"/>
          </a:p>
          <a:p>
            <a:pPr lvl="1"/>
            <a:endParaRPr lang="en-US" dirty="0"/>
          </a:p>
          <a:p>
            <a:pPr lvl="1"/>
            <a:endParaRPr lang="en-US" dirty="0" smtClean="0"/>
          </a:p>
          <a:p>
            <a:pPr lvl="1"/>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752600"/>
            <a:ext cx="6321972"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9061295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Import / Export</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85</a:t>
            </a:fld>
            <a:endParaRPr lang="it-IT"/>
          </a:p>
        </p:txBody>
      </p:sp>
      <p:sp>
        <p:nvSpPr>
          <p:cNvPr id="4" name="Date Placeholder 3"/>
          <p:cNvSpPr>
            <a:spLocks noGrp="1"/>
          </p:cNvSpPr>
          <p:nvPr>
            <p:ph type="dt" sz="half" idx="19"/>
          </p:nvPr>
        </p:nvSpPr>
        <p:spPr/>
        <p:txBody>
          <a:bodyPr/>
          <a:lstStyle/>
          <a:p>
            <a:fld id="{46A8C476-626C-4AA3-B5D6-485A4543DD81}"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49400" y="762000"/>
            <a:ext cx="8045200" cy="4924900"/>
          </a:xfrm>
        </p:spPr>
        <p:txBody>
          <a:bodyPr/>
          <a:lstStyle/>
          <a:p>
            <a:r>
              <a:rPr lang="en-US" dirty="0" smtClean="0"/>
              <a:t>Export  ARXML</a:t>
            </a:r>
          </a:p>
          <a:p>
            <a:pPr lvl="1"/>
            <a:r>
              <a:rPr lang="en-US" dirty="0"/>
              <a:t>Right click on the </a:t>
            </a:r>
            <a:r>
              <a:rPr lang="en-US" dirty="0" smtClean="0"/>
              <a:t>AUTOSAR Element, Export -&gt; AUTOSAR</a:t>
            </a:r>
          </a:p>
          <a:p>
            <a:pPr marL="457200" lvl="1" indent="0">
              <a:buNone/>
            </a:pPr>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r>
              <a:rPr lang="en-US" dirty="0" smtClean="0"/>
              <a:t>Enter path </a:t>
            </a:r>
            <a:r>
              <a:rPr lang="en-US" dirty="0"/>
              <a:t>and File </a:t>
            </a:r>
            <a:r>
              <a:rPr lang="en-US" dirty="0" smtClean="0"/>
              <a:t>Name, all </a:t>
            </a:r>
            <a:r>
              <a:rPr lang="en-US" dirty="0"/>
              <a:t>AR elements will be exported into Target ARXML file</a:t>
            </a:r>
          </a:p>
          <a:p>
            <a:pPr lvl="1"/>
            <a:r>
              <a:rPr lang="en-US" dirty="0"/>
              <a:t>Select right Schema </a:t>
            </a:r>
            <a:r>
              <a:rPr lang="en-US" dirty="0" smtClean="0"/>
              <a:t>Version, Select </a:t>
            </a:r>
            <a:r>
              <a:rPr lang="en-US" dirty="0"/>
              <a:t>right </a:t>
            </a:r>
            <a:r>
              <a:rPr lang="en-US" dirty="0" smtClean="0"/>
              <a:t>option -&gt; Click Export</a:t>
            </a:r>
          </a:p>
          <a:p>
            <a:pPr lvl="1"/>
            <a:endParaRPr lang="en-US" dirty="0"/>
          </a:p>
          <a:p>
            <a:pPr lvl="1"/>
            <a:endParaRPr lang="en-US" dirty="0" smtClean="0"/>
          </a:p>
          <a:p>
            <a:pPr lvl="1"/>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371600"/>
            <a:ext cx="4362450" cy="17285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4999" y="4038600"/>
            <a:ext cx="5381625" cy="24517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368693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Import / Export Using Master File</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86</a:t>
            </a:fld>
            <a:endParaRPr lang="it-IT"/>
          </a:p>
        </p:txBody>
      </p:sp>
      <p:sp>
        <p:nvSpPr>
          <p:cNvPr id="4" name="Date Placeholder 3"/>
          <p:cNvSpPr>
            <a:spLocks noGrp="1"/>
          </p:cNvSpPr>
          <p:nvPr>
            <p:ph type="dt" sz="half" idx="19"/>
          </p:nvPr>
        </p:nvSpPr>
        <p:spPr/>
        <p:txBody>
          <a:bodyPr/>
          <a:lstStyle/>
          <a:p>
            <a:fld id="{79168551-3582-495E-B6FF-DB096933DBFC}"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49400" y="762000"/>
            <a:ext cx="8045200" cy="4924900"/>
          </a:xfrm>
        </p:spPr>
        <p:txBody>
          <a:bodyPr/>
          <a:lstStyle/>
          <a:p>
            <a:r>
              <a:rPr lang="en-US" dirty="0" smtClean="0"/>
              <a:t>Export  ARXML							Import ARXML</a:t>
            </a:r>
            <a:endParaRPr lang="en-US" dirty="0"/>
          </a:p>
          <a:p>
            <a:pPr lvl="1"/>
            <a:endParaRPr lang="en-US" dirty="0" smtClean="0"/>
          </a:p>
          <a:p>
            <a:pPr lvl="1"/>
            <a:endParaRPr lang="en-US" dirty="0"/>
          </a:p>
          <a:p>
            <a:pPr lvl="1"/>
            <a:endParaRPr lang="en-US" dirty="0" smtClean="0"/>
          </a:p>
          <a:p>
            <a:pPr lvl="1"/>
            <a:endParaRPr lang="en-US" dirty="0"/>
          </a:p>
          <a:p>
            <a:pPr lvl="1"/>
            <a:r>
              <a:rPr lang="en-US" dirty="0" smtClean="0"/>
              <a:t>Select/Create Path of Mater file you want to Import/Export.</a:t>
            </a:r>
          </a:p>
          <a:p>
            <a:pPr lvl="1"/>
            <a:endParaRPr lang="en-US" dirty="0"/>
          </a:p>
          <a:p>
            <a:pPr lvl="1"/>
            <a:endParaRPr lang="en-US" dirty="0" smtClean="0"/>
          </a:p>
          <a:p>
            <a:pPr lvl="1"/>
            <a:endParaRPr lang="en-US" dirty="0"/>
          </a:p>
          <a:p>
            <a:pPr lvl="1"/>
            <a:endParaRPr lang="en-US" dirty="0" smtClean="0"/>
          </a:p>
          <a:p>
            <a:pPr lvl="1"/>
            <a:endParaRPr lang="en-US" dirty="0"/>
          </a:p>
          <a:p>
            <a:pPr marL="457200" lvl="1" indent="0">
              <a:buNone/>
            </a:pPr>
            <a:endParaRPr lang="en-US" dirty="0" smtClean="0"/>
          </a:p>
          <a:p>
            <a:pPr lvl="1"/>
            <a:r>
              <a:rPr lang="en-US" dirty="0" smtClean="0"/>
              <a:t>Drag Elements from Unassigned Elements to newly created Masterfile and Write to master file.</a:t>
            </a:r>
          </a:p>
          <a:p>
            <a:pPr lvl="1"/>
            <a:endParaRPr lang="en-US" dirty="0"/>
          </a:p>
          <a:p>
            <a:pPr lvl="1"/>
            <a:endParaRPr lang="en-US" dirty="0" smtClean="0"/>
          </a:p>
          <a:p>
            <a:pPr lvl="1"/>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143000"/>
            <a:ext cx="2647950" cy="1114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1077590"/>
            <a:ext cx="2667000" cy="103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399" y="2561864"/>
            <a:ext cx="6181725" cy="175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4876800"/>
            <a:ext cx="2647950" cy="1562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2800" y="4776787"/>
            <a:ext cx="4724400" cy="1562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5073121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AR </a:t>
            </a:r>
            <a:r>
              <a:rPr lang="en-US" dirty="0"/>
              <a:t>package hierarchy</a:t>
            </a:r>
          </a:p>
        </p:txBody>
      </p:sp>
      <p:sp>
        <p:nvSpPr>
          <p:cNvPr id="3" name="Slide Number Placeholder 2"/>
          <p:cNvSpPr>
            <a:spLocks noGrp="1"/>
          </p:cNvSpPr>
          <p:nvPr>
            <p:ph type="sldNum" sz="quarter" idx="4"/>
          </p:nvPr>
        </p:nvSpPr>
        <p:spPr/>
        <p:txBody>
          <a:bodyPr/>
          <a:lstStyle/>
          <a:p>
            <a:fld id="{9648F461-6B1C-CA42-A063-2DCE900AB2CB}" type="slidenum">
              <a:rPr lang="it-IT" smtClean="0"/>
              <a:pPr/>
              <a:t>87</a:t>
            </a:fld>
            <a:endParaRPr lang="it-IT"/>
          </a:p>
        </p:txBody>
      </p:sp>
      <p:sp>
        <p:nvSpPr>
          <p:cNvPr id="4" name="Date Placeholder 3"/>
          <p:cNvSpPr>
            <a:spLocks noGrp="1"/>
          </p:cNvSpPr>
          <p:nvPr>
            <p:ph type="dt" sz="half" idx="19"/>
          </p:nvPr>
        </p:nvSpPr>
        <p:spPr/>
        <p:txBody>
          <a:bodyPr/>
          <a:lstStyle/>
          <a:p>
            <a:fld id="{E332CF24-379A-4119-9CBF-CB512E51027B}"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33400" y="838200"/>
            <a:ext cx="8045200" cy="4924900"/>
          </a:xfrm>
        </p:spPr>
        <p:txBody>
          <a:bodyPr/>
          <a:lstStyle/>
          <a:p>
            <a:r>
              <a:rPr lang="en-US" dirty="0" smtClean="0"/>
              <a:t>To create AR package, a project is required</a:t>
            </a:r>
          </a:p>
          <a:p>
            <a:r>
              <a:rPr lang="en-US" dirty="0" smtClean="0"/>
              <a:t>Within the project, right-click </a:t>
            </a:r>
            <a:r>
              <a:rPr lang="en-US" dirty="0"/>
              <a:t>the </a:t>
            </a:r>
            <a:r>
              <a:rPr lang="en-US" dirty="0" smtClean="0"/>
              <a:t>&lt;ProjectName&gt; </a:t>
            </a:r>
            <a:r>
              <a:rPr lang="en-US" dirty="0"/>
              <a:t>project </a:t>
            </a:r>
            <a:r>
              <a:rPr lang="en-US" dirty="0" smtClean="0"/>
              <a:t>to open </a:t>
            </a:r>
            <a:r>
              <a:rPr lang="en-US" dirty="0"/>
              <a:t>its context </a:t>
            </a:r>
            <a:r>
              <a:rPr lang="en-US" dirty="0" smtClean="0"/>
              <a:t>menu. </a:t>
            </a:r>
          </a:p>
          <a:p>
            <a:r>
              <a:rPr lang="en-US" dirty="0" smtClean="0"/>
              <a:t>In context menu select “AR Package” option to create new AR project.</a:t>
            </a:r>
          </a:p>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AR </a:t>
            </a:r>
            <a:r>
              <a:rPr lang="en-US" dirty="0"/>
              <a:t>Package structure </a:t>
            </a:r>
            <a:r>
              <a:rPr lang="en-US" dirty="0" smtClean="0"/>
              <a:t>Rules</a:t>
            </a:r>
          </a:p>
          <a:p>
            <a:pPr lvl="1"/>
            <a:r>
              <a:rPr lang="en-US" dirty="0" smtClean="0"/>
              <a:t>Data Definitions</a:t>
            </a:r>
          </a:p>
          <a:p>
            <a:pPr lvl="1"/>
            <a:r>
              <a:rPr lang="en-US" dirty="0" smtClean="0"/>
              <a:t>Interface</a:t>
            </a:r>
            <a:endParaRPr lang="en-US" dirty="0"/>
          </a:p>
          <a:p>
            <a:pPr lvl="1"/>
            <a:r>
              <a:rPr lang="en-US" dirty="0"/>
              <a:t>Features</a:t>
            </a:r>
          </a:p>
          <a:p>
            <a:pPr lvl="1"/>
            <a:r>
              <a:rPr lang="en-US" dirty="0"/>
              <a:t>Composition</a:t>
            </a:r>
          </a:p>
          <a:p>
            <a:pPr lvl="1"/>
            <a:r>
              <a:rPr lang="en-US" dirty="0"/>
              <a:t>Others</a:t>
            </a:r>
          </a:p>
          <a:p>
            <a:pPr lvl="1"/>
            <a:endParaRPr lang="en-US" dirty="0"/>
          </a:p>
          <a:p>
            <a:pPr marL="457200" lvl="1" indent="0">
              <a:buNone/>
            </a:pPr>
            <a:r>
              <a:rPr lang="en-US" dirty="0"/>
              <a:t>SAG Reference: Doors Next Generation- 22911:Software Architecture </a:t>
            </a:r>
            <a:r>
              <a:rPr lang="en-US" dirty="0" smtClean="0"/>
              <a:t>Guideline</a:t>
            </a:r>
            <a:endParaRPr lang="en-US" dirty="0"/>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286" y="2133600"/>
            <a:ext cx="2600325" cy="163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2133600"/>
            <a:ext cx="4114800" cy="1761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63416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Data Definition</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88</a:t>
            </a:fld>
            <a:endParaRPr lang="it-IT"/>
          </a:p>
        </p:txBody>
      </p:sp>
      <p:sp>
        <p:nvSpPr>
          <p:cNvPr id="4" name="Date Placeholder 3"/>
          <p:cNvSpPr>
            <a:spLocks noGrp="1"/>
          </p:cNvSpPr>
          <p:nvPr>
            <p:ph type="dt" sz="half" idx="19"/>
          </p:nvPr>
        </p:nvSpPr>
        <p:spPr/>
        <p:txBody>
          <a:bodyPr/>
          <a:lstStyle/>
          <a:p>
            <a:fld id="{38372B5E-09DE-4660-A9D4-8D35B3C75376}"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40000" y="914400"/>
            <a:ext cx="8045200" cy="5486400"/>
          </a:xfrm>
        </p:spPr>
        <p:txBody>
          <a:bodyPr>
            <a:normAutofit/>
          </a:bodyPr>
          <a:lstStyle/>
          <a:p>
            <a:r>
              <a:rPr lang="en-US" dirty="0" smtClean="0"/>
              <a:t>AR supports application data types for the application SW-Cs development</a:t>
            </a:r>
          </a:p>
          <a:p>
            <a:pPr lvl="1"/>
            <a:r>
              <a:rPr lang="en-US" dirty="0" smtClean="0"/>
              <a:t>Scalar - Primitive</a:t>
            </a:r>
          </a:p>
          <a:p>
            <a:pPr lvl="1"/>
            <a:r>
              <a:rPr lang="en-US" dirty="0" smtClean="0"/>
              <a:t>Array - Array</a:t>
            </a:r>
          </a:p>
          <a:p>
            <a:pPr lvl="1"/>
            <a:r>
              <a:rPr lang="en-US" dirty="0" smtClean="0"/>
              <a:t>Structure - Record</a:t>
            </a:r>
          </a:p>
          <a:p>
            <a:r>
              <a:rPr lang="en-US" dirty="0" smtClean="0"/>
              <a:t>To create an application data type (ADT) following elements are required</a:t>
            </a:r>
          </a:p>
          <a:p>
            <a:pPr lvl="1"/>
            <a:r>
              <a:rPr lang="en-US" dirty="0"/>
              <a:t>Units </a:t>
            </a:r>
            <a:endParaRPr lang="en-US" dirty="0" smtClean="0"/>
          </a:p>
          <a:p>
            <a:pPr lvl="1"/>
            <a:r>
              <a:rPr lang="en-US" dirty="0"/>
              <a:t>SI Physical Dimension (ignored in the training</a:t>
            </a:r>
            <a:r>
              <a:rPr lang="en-US" dirty="0" smtClean="0"/>
              <a:t>)</a:t>
            </a:r>
          </a:p>
          <a:p>
            <a:pPr lvl="1"/>
            <a:r>
              <a:rPr lang="en-US" dirty="0" smtClean="0"/>
              <a:t>Compu Method</a:t>
            </a:r>
          </a:p>
          <a:p>
            <a:pPr lvl="1"/>
            <a:r>
              <a:rPr lang="en-US" dirty="0" smtClean="0"/>
              <a:t>Data Constraints</a:t>
            </a:r>
          </a:p>
          <a:p>
            <a:pPr lvl="1"/>
            <a:r>
              <a:rPr lang="en-US" dirty="0" smtClean="0"/>
              <a:t>ADT </a:t>
            </a:r>
            <a:r>
              <a:rPr lang="en-US" dirty="0"/>
              <a:t>t</a:t>
            </a:r>
            <a:r>
              <a:rPr lang="en-US" dirty="0" smtClean="0"/>
              <a:t>o Implementation Data Type</a:t>
            </a:r>
          </a:p>
          <a:p>
            <a:pPr lvl="1"/>
            <a:endParaRPr lang="en-US" dirty="0"/>
          </a:p>
          <a:p>
            <a:r>
              <a:rPr lang="en-US" dirty="0" smtClean="0"/>
              <a:t>Note</a:t>
            </a:r>
          </a:p>
          <a:p>
            <a:pPr lvl="1"/>
            <a:r>
              <a:rPr lang="en-US" dirty="0" smtClean="0"/>
              <a:t>Implementation Data type (IDT) is made available as part of standard library</a:t>
            </a:r>
          </a:p>
          <a:p>
            <a:pPr lvl="1"/>
            <a:r>
              <a:rPr lang="en-US" dirty="0" smtClean="0"/>
              <a:t>IDT’s are</a:t>
            </a:r>
          </a:p>
          <a:p>
            <a:pPr lvl="2"/>
            <a:r>
              <a:rPr lang="en-US" dirty="0" smtClean="0"/>
              <a:t>uint8</a:t>
            </a:r>
            <a:r>
              <a:rPr lang="en-US" dirty="0"/>
              <a:t>, </a:t>
            </a:r>
            <a:r>
              <a:rPr lang="en-US" dirty="0" smtClean="0"/>
              <a:t>sint8</a:t>
            </a:r>
          </a:p>
          <a:p>
            <a:pPr lvl="2"/>
            <a:r>
              <a:rPr lang="en-US" dirty="0" smtClean="0"/>
              <a:t>uint16, sint16 </a:t>
            </a:r>
          </a:p>
          <a:p>
            <a:pPr lvl="2"/>
            <a:r>
              <a:rPr lang="en-US" dirty="0" smtClean="0"/>
              <a:t>uint32, sint32</a:t>
            </a:r>
          </a:p>
          <a:p>
            <a:pPr lvl="2"/>
            <a:r>
              <a:rPr lang="en-US" dirty="0"/>
              <a:t>f</a:t>
            </a:r>
            <a:r>
              <a:rPr lang="en-US" dirty="0" smtClean="0"/>
              <a:t>loat32</a:t>
            </a:r>
            <a:r>
              <a:rPr lang="en-US" dirty="0"/>
              <a:t>, </a:t>
            </a:r>
            <a:r>
              <a:rPr lang="en-US" dirty="0" smtClean="0"/>
              <a:t>float64</a:t>
            </a:r>
          </a:p>
          <a:p>
            <a:pPr lvl="2"/>
            <a:r>
              <a:rPr lang="en-US" dirty="0"/>
              <a:t>boolean</a:t>
            </a:r>
            <a:endParaRPr lang="en-US" dirty="0" smtClean="0"/>
          </a:p>
          <a:p>
            <a:pPr lvl="2"/>
            <a:endParaRPr lang="en-US" dirty="0" smtClean="0"/>
          </a:p>
          <a:p>
            <a:pPr lvl="1"/>
            <a:endParaRPr lang="en-US" dirty="0" smtClean="0"/>
          </a:p>
          <a:p>
            <a:endParaRPr lang="en-US" dirty="0" smtClean="0"/>
          </a:p>
          <a:p>
            <a:pPr lvl="1"/>
            <a:endParaRPr lang="en-US" dirty="0"/>
          </a:p>
        </p:txBody>
      </p:sp>
    </p:spTree>
    <p:extLst>
      <p:ext uri="{BB962C8B-B14F-4D97-AF65-F5344CB8AC3E}">
        <p14:creationId xmlns:p14="http://schemas.microsoft.com/office/powerpoint/2010/main" val="357098281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a:t>
            </a:r>
            <a:r>
              <a:rPr lang="en-US" dirty="0"/>
              <a:t>Data </a:t>
            </a:r>
            <a:r>
              <a:rPr lang="en-US" dirty="0" smtClean="0"/>
              <a:t>Definition</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89</a:t>
            </a:fld>
            <a:endParaRPr lang="it-IT"/>
          </a:p>
        </p:txBody>
      </p:sp>
      <p:sp>
        <p:nvSpPr>
          <p:cNvPr id="4" name="Date Placeholder 3"/>
          <p:cNvSpPr>
            <a:spLocks noGrp="1"/>
          </p:cNvSpPr>
          <p:nvPr>
            <p:ph type="dt" sz="half" idx="19"/>
          </p:nvPr>
        </p:nvSpPr>
        <p:spPr/>
        <p:txBody>
          <a:bodyPr/>
          <a:lstStyle/>
          <a:p>
            <a:fld id="{B3FCC27A-B9EB-40CB-A63D-AB7E66884402}"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40000" y="1066800"/>
            <a:ext cx="8045200" cy="5118100"/>
          </a:xfrm>
        </p:spPr>
        <p:txBody>
          <a:bodyPr/>
          <a:lstStyle/>
          <a:p>
            <a:r>
              <a:rPr lang="en-US" dirty="0" smtClean="0"/>
              <a:t>Right click on the &lt;Project Name&gt; and import “FCADataDefinition.ARXML”</a:t>
            </a:r>
          </a:p>
          <a:p>
            <a:r>
              <a:rPr lang="en-US" dirty="0" smtClean="0"/>
              <a:t>Right click on the AR package to create new element.</a:t>
            </a: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     </a:t>
            </a:r>
            <a:r>
              <a:rPr lang="en-US" dirty="0" smtClean="0">
                <a:solidFill>
                  <a:srgbClr val="FF0000"/>
                </a:solidFill>
              </a:rPr>
              <a:t>* Do not create new Autosar Element if it already exists.</a:t>
            </a:r>
            <a:endParaRPr lang="en-US" dirty="0">
              <a:solidFill>
                <a:srgbClr val="FF0000"/>
              </a:solidFill>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7780" y="1981200"/>
            <a:ext cx="2019300" cy="207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4121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AUTOSAR Main Working Topics</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9</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dirty="0"/>
          </a:p>
        </p:txBody>
      </p:sp>
      <p:sp>
        <p:nvSpPr>
          <p:cNvPr id="6" name="Text Placeholder 5"/>
          <p:cNvSpPr>
            <a:spLocks noGrp="1"/>
          </p:cNvSpPr>
          <p:nvPr>
            <p:ph type="body" sz="quarter" idx="21"/>
          </p:nvPr>
        </p:nvSpPr>
        <p:spPr/>
        <p:txBody>
          <a:bodyPr/>
          <a:lstStyle/>
          <a:p>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90600"/>
            <a:ext cx="8663312"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descr="C:\Users\T1784RA\AppData\Local\Microsoft\Windows\Temporary Internet Files\Content.IE5\JLZSVLND\PngMedium-wrong-check-6060[1].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1000" y="4087200"/>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9"/>
          </p:nvPr>
        </p:nvSpPr>
        <p:spPr/>
        <p:txBody>
          <a:bodyPr/>
          <a:lstStyle/>
          <a:p>
            <a:fld id="{6BCA48EA-AC36-43FC-B81A-BC7DF1381381}" type="datetime4">
              <a:rPr lang="en-US" smtClean="0"/>
              <a:t>June 22, 2016</a:t>
            </a:fld>
            <a:endParaRPr lang="it-IT" dirty="0"/>
          </a:p>
        </p:txBody>
      </p:sp>
    </p:spTree>
    <p:extLst>
      <p:ext uri="{BB962C8B-B14F-4D97-AF65-F5344CB8AC3E}">
        <p14:creationId xmlns:p14="http://schemas.microsoft.com/office/powerpoint/2010/main" val="424205317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a:t>
            </a:r>
            <a:r>
              <a:rPr lang="en-US" dirty="0"/>
              <a:t>Data </a:t>
            </a:r>
            <a:r>
              <a:rPr lang="en-US" dirty="0" smtClean="0"/>
              <a:t>Definition</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90</a:t>
            </a:fld>
            <a:endParaRPr lang="it-IT"/>
          </a:p>
        </p:txBody>
      </p:sp>
      <p:sp>
        <p:nvSpPr>
          <p:cNvPr id="4" name="Date Placeholder 3"/>
          <p:cNvSpPr>
            <a:spLocks noGrp="1"/>
          </p:cNvSpPr>
          <p:nvPr>
            <p:ph type="dt" sz="half" idx="19"/>
          </p:nvPr>
        </p:nvSpPr>
        <p:spPr/>
        <p:txBody>
          <a:bodyPr/>
          <a:lstStyle/>
          <a:p>
            <a:fld id="{C3E577A7-CC9A-4DB5-8FF3-8E5B8B75CB7F}"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5050" y="1066800"/>
            <a:ext cx="6753225"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686" y="4156981"/>
            <a:ext cx="2343150" cy="981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286" y="1870982"/>
            <a:ext cx="2228850" cy="1543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328093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effectLst/>
        </p:spPr>
        <p:txBody>
          <a:bodyPr/>
          <a:lstStyle/>
          <a:p>
            <a:r>
              <a:rPr lang="en-US" dirty="0" smtClean="0"/>
              <a:t>Modeling Data Definition</a:t>
            </a:r>
            <a:endParaRPr lang="en-US" dirty="0"/>
          </a:p>
        </p:txBody>
      </p:sp>
      <p:sp>
        <p:nvSpPr>
          <p:cNvPr id="3" name="Slide Number Placeholder 2"/>
          <p:cNvSpPr>
            <a:spLocks noGrp="1"/>
          </p:cNvSpPr>
          <p:nvPr>
            <p:ph type="sldNum" sz="quarter" idx="4"/>
          </p:nvPr>
        </p:nvSpPr>
        <p:spPr>
          <a:xfrm>
            <a:off x="8518642" y="6588000"/>
            <a:ext cx="320558" cy="199598"/>
          </a:xfrm>
          <a:effectLst/>
        </p:spPr>
        <p:txBody>
          <a:bodyPr/>
          <a:lstStyle/>
          <a:p>
            <a:fld id="{9648F461-6B1C-CA42-A063-2DCE900AB2CB}" type="slidenum">
              <a:rPr lang="it-IT" smtClean="0"/>
              <a:pPr/>
              <a:t>91</a:t>
            </a:fld>
            <a:endParaRPr lang="it-IT"/>
          </a:p>
        </p:txBody>
      </p:sp>
      <p:sp>
        <p:nvSpPr>
          <p:cNvPr id="4" name="Date Placeholder 3"/>
          <p:cNvSpPr>
            <a:spLocks noGrp="1"/>
          </p:cNvSpPr>
          <p:nvPr>
            <p:ph type="dt" sz="half" idx="19"/>
          </p:nvPr>
        </p:nvSpPr>
        <p:spPr>
          <a:xfrm>
            <a:off x="6678585" y="6588000"/>
            <a:ext cx="1420768" cy="206531"/>
          </a:xfrm>
          <a:effectLst/>
        </p:spPr>
        <p:txBody>
          <a:bodyPr/>
          <a:lstStyle/>
          <a:p>
            <a:fld id="{A8BB6875-0567-4E38-9C05-0EFD68D5E2C4}" type="datetime4">
              <a:rPr lang="en-US" smtClean="0"/>
              <a:t>June 22, 2016</a:t>
            </a:fld>
            <a:endParaRPr lang="it-IT"/>
          </a:p>
        </p:txBody>
      </p:sp>
      <p:sp>
        <p:nvSpPr>
          <p:cNvPr id="5" name="Footer Placeholder 4"/>
          <p:cNvSpPr>
            <a:spLocks noGrp="1"/>
          </p:cNvSpPr>
          <p:nvPr>
            <p:ph type="ftr" sz="quarter" idx="20"/>
          </p:nvPr>
        </p:nvSpPr>
        <p:spPr>
          <a:xfrm>
            <a:off x="607192" y="6588000"/>
            <a:ext cx="3777004" cy="234131"/>
          </a:xfrm>
          <a:effectLst/>
        </p:spPr>
        <p:txBody>
          <a:bodyPr/>
          <a:lstStyle/>
          <a:p>
            <a:r>
              <a:rPr lang="it-IT" smtClean="0"/>
              <a:t>Title of the presentation</a:t>
            </a:r>
            <a:endParaRPr lang="it-IT" dirty="0"/>
          </a:p>
        </p:txBody>
      </p:sp>
      <p:graphicFrame>
        <p:nvGraphicFramePr>
          <p:cNvPr id="1155" name="Table 1154"/>
          <p:cNvGraphicFramePr>
            <a:graphicFrameLocks noGrp="1"/>
          </p:cNvGraphicFramePr>
          <p:nvPr>
            <p:extLst>
              <p:ext uri="{D42A27DB-BD31-4B8C-83A1-F6EECF244321}">
                <p14:modId xmlns:p14="http://schemas.microsoft.com/office/powerpoint/2010/main" val="1177700228"/>
              </p:ext>
            </p:extLst>
          </p:nvPr>
        </p:nvGraphicFramePr>
        <p:xfrm>
          <a:off x="304800" y="783590"/>
          <a:ext cx="8686800" cy="5109988"/>
        </p:xfrm>
        <a:graphic>
          <a:graphicData uri="http://schemas.openxmlformats.org/drawingml/2006/table">
            <a:tbl>
              <a:tblPr firstRow="1" bandRow="1">
                <a:tableStyleId>{5C22544A-7EE6-4342-B048-85BDC9FD1C3A}</a:tableStyleId>
              </a:tblPr>
              <a:tblGrid>
                <a:gridCol w="1295400"/>
                <a:gridCol w="1905000"/>
                <a:gridCol w="5486400"/>
              </a:tblGrid>
              <a:tr h="491982">
                <a:tc>
                  <a:txBody>
                    <a:bodyPr/>
                    <a:lstStyle/>
                    <a:p>
                      <a:r>
                        <a:rPr lang="en-US" sz="1400" b="0" dirty="0" smtClean="0">
                          <a:solidFill>
                            <a:schemeClr val="tx1"/>
                          </a:solidFill>
                        </a:rPr>
                        <a:t>Base DataType</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dirty="0" smtClean="0">
                          <a:solidFill>
                            <a:schemeClr val="tx1"/>
                          </a:solidFill>
                        </a:rPr>
                        <a:t>Implementation DataType</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dirty="0" smtClean="0">
                          <a:solidFill>
                            <a:schemeClr val="tx1"/>
                          </a:solidFill>
                        </a:rPr>
                        <a:t>Application DataType</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591828">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pSp>
        <p:nvGrpSpPr>
          <p:cNvPr id="8" name="Group 7"/>
          <p:cNvGrpSpPr/>
          <p:nvPr/>
        </p:nvGrpSpPr>
        <p:grpSpPr>
          <a:xfrm>
            <a:off x="381000" y="1447800"/>
            <a:ext cx="8240009" cy="4318081"/>
            <a:chOff x="297791" y="1599405"/>
            <a:chExt cx="8284384" cy="4487549"/>
          </a:xfrm>
        </p:grpSpPr>
        <p:sp>
          <p:nvSpPr>
            <p:cNvPr id="164" name="Rectangle 163"/>
            <p:cNvSpPr/>
            <p:nvPr/>
          </p:nvSpPr>
          <p:spPr>
            <a:xfrm>
              <a:off x="297791" y="5309075"/>
              <a:ext cx="1066799" cy="448153"/>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float32</a:t>
              </a:r>
              <a:endParaRPr lang="en-US" dirty="0">
                <a:solidFill>
                  <a:schemeClr val="tx1"/>
                </a:solidFill>
              </a:endParaRPr>
            </a:p>
          </p:txBody>
        </p:sp>
        <p:sp>
          <p:nvSpPr>
            <p:cNvPr id="166" name="Rectangle 165"/>
            <p:cNvSpPr/>
            <p:nvPr/>
          </p:nvSpPr>
          <p:spPr>
            <a:xfrm>
              <a:off x="2018506" y="5309075"/>
              <a:ext cx="1066799" cy="448153"/>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float32</a:t>
              </a:r>
              <a:endParaRPr lang="en-US" dirty="0">
                <a:solidFill>
                  <a:schemeClr val="tx1"/>
                </a:solidFill>
              </a:endParaRPr>
            </a:p>
          </p:txBody>
        </p:sp>
        <p:sp>
          <p:nvSpPr>
            <p:cNvPr id="186" name="Rectangle 185"/>
            <p:cNvSpPr/>
            <p:nvPr/>
          </p:nvSpPr>
          <p:spPr>
            <a:xfrm>
              <a:off x="3719580" y="4860922"/>
              <a:ext cx="2057400" cy="448153"/>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solidFill>
                </a:rPr>
                <a:t>ADTSFuInjPwMicroSec</a:t>
              </a:r>
            </a:p>
          </p:txBody>
        </p:sp>
        <p:sp>
          <p:nvSpPr>
            <p:cNvPr id="187" name="Rectangle 186"/>
            <p:cNvSpPr/>
            <p:nvPr/>
          </p:nvSpPr>
          <p:spPr>
            <a:xfrm>
              <a:off x="6557011" y="4864094"/>
              <a:ext cx="1981199" cy="448153"/>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solidFill>
                </a:rPr>
                <a:t>DCFuInjPwMicroSec</a:t>
              </a:r>
              <a:endParaRPr lang="en-US" sz="1100" dirty="0" smtClean="0">
                <a:solidFill>
                  <a:schemeClr val="tx1"/>
                </a:solidFill>
              </a:endParaRPr>
            </a:p>
            <a:p>
              <a:pPr algn="ctr"/>
              <a:r>
                <a:rPr lang="en-US" sz="1100" dirty="0" smtClean="0">
                  <a:solidFill>
                    <a:schemeClr val="tx1"/>
                  </a:solidFill>
                </a:rPr>
                <a:t>0 </a:t>
              </a:r>
              <a:r>
                <a:rPr lang="en-US" sz="1100" dirty="0">
                  <a:solidFill>
                    <a:schemeClr val="tx1"/>
                  </a:solidFill>
                </a:rPr>
                <a:t>-&gt; 1048560</a:t>
              </a:r>
            </a:p>
          </p:txBody>
        </p:sp>
        <p:sp>
          <p:nvSpPr>
            <p:cNvPr id="188" name="Rectangle 187"/>
            <p:cNvSpPr/>
            <p:nvPr/>
          </p:nvSpPr>
          <p:spPr>
            <a:xfrm>
              <a:off x="3722370" y="5638801"/>
              <a:ext cx="2057400" cy="448153"/>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solidFill>
                </a:rPr>
                <a:t>SCFuInjPwMicroSec</a:t>
              </a:r>
              <a:endParaRPr lang="en-US" sz="1100" dirty="0" smtClean="0">
                <a:solidFill>
                  <a:schemeClr val="tx1"/>
                </a:solidFill>
              </a:endParaRPr>
            </a:p>
            <a:p>
              <a:pPr algn="ctr"/>
              <a:r>
                <a:rPr lang="en-US" sz="1100" dirty="0">
                  <a:solidFill>
                    <a:schemeClr val="tx1"/>
                  </a:solidFill>
                </a:rPr>
                <a:t>Offset = 0, </a:t>
              </a:r>
              <a:r>
                <a:rPr lang="en-US" sz="1100" dirty="0" smtClean="0">
                  <a:solidFill>
                    <a:schemeClr val="tx1"/>
                  </a:solidFill>
                </a:rPr>
                <a:t>LSB = 0</a:t>
              </a:r>
              <a:endParaRPr lang="en-US" sz="1100" dirty="0">
                <a:solidFill>
                  <a:schemeClr val="tx1"/>
                </a:solidFill>
              </a:endParaRPr>
            </a:p>
          </p:txBody>
        </p:sp>
        <p:cxnSp>
          <p:nvCxnSpPr>
            <p:cNvPr id="193" name="Straight Arrow Connector 192"/>
            <p:cNvCxnSpPr>
              <a:stCxn id="166" idx="1"/>
              <a:endCxn id="164" idx="3"/>
            </p:cNvCxnSpPr>
            <p:nvPr/>
          </p:nvCxnSpPr>
          <p:spPr>
            <a:xfrm flipH="1">
              <a:off x="1364590" y="5533152"/>
              <a:ext cx="653916"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70" name="Elbow Connector 1169"/>
            <p:cNvCxnSpPr>
              <a:stCxn id="186" idx="1"/>
              <a:endCxn id="166" idx="3"/>
            </p:cNvCxnSpPr>
            <p:nvPr/>
          </p:nvCxnSpPr>
          <p:spPr>
            <a:xfrm rot="10800000" flipV="1">
              <a:off x="3085306" y="5084998"/>
              <a:ext cx="634275" cy="448153"/>
            </a:xfrm>
            <a:prstGeom prst="bentConnector3">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72" name="Elbow Connector 1171"/>
            <p:cNvCxnSpPr>
              <a:stCxn id="188" idx="0"/>
              <a:endCxn id="186" idx="2"/>
            </p:cNvCxnSpPr>
            <p:nvPr/>
          </p:nvCxnSpPr>
          <p:spPr>
            <a:xfrm rot="16200000" flipV="1">
              <a:off x="4584812" y="5472543"/>
              <a:ext cx="329726" cy="2790"/>
            </a:xfrm>
            <a:prstGeom prst="bentConnector3">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36" name="Rectangle 235"/>
            <p:cNvSpPr/>
            <p:nvPr/>
          </p:nvSpPr>
          <p:spPr>
            <a:xfrm>
              <a:off x="7119719" y="5638800"/>
              <a:ext cx="1270196" cy="448153"/>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MicroSec</a:t>
              </a:r>
              <a:endParaRPr lang="en-US" dirty="0">
                <a:solidFill>
                  <a:schemeClr val="tx1"/>
                </a:solidFill>
              </a:endParaRPr>
            </a:p>
          </p:txBody>
        </p:sp>
        <p:cxnSp>
          <p:nvCxnSpPr>
            <p:cNvPr id="218" name="Straight Arrow Connector 217"/>
            <p:cNvCxnSpPr>
              <a:stCxn id="187" idx="1"/>
              <a:endCxn id="186" idx="3"/>
            </p:cNvCxnSpPr>
            <p:nvPr/>
          </p:nvCxnSpPr>
          <p:spPr>
            <a:xfrm flipH="1" flipV="1">
              <a:off x="5776980" y="5084999"/>
              <a:ext cx="780031" cy="3172"/>
            </a:xfrm>
            <a:prstGeom prst="straightConnector1">
              <a:avLst/>
            </a:prstGeom>
            <a:ln>
              <a:solidFill>
                <a:schemeClr val="tx1"/>
              </a:solidFill>
              <a:prstDash val="dash"/>
              <a:tailEnd type="arrow"/>
            </a:ln>
            <a:effectLst/>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a:stCxn id="236" idx="1"/>
              <a:endCxn id="188" idx="3"/>
            </p:cNvCxnSpPr>
            <p:nvPr/>
          </p:nvCxnSpPr>
          <p:spPr>
            <a:xfrm flipH="1">
              <a:off x="5779770" y="5862877"/>
              <a:ext cx="1339949" cy="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a:xfrm>
              <a:off x="297791" y="1599405"/>
              <a:ext cx="8284384" cy="2907193"/>
              <a:chOff x="297791" y="1599405"/>
              <a:chExt cx="8284384" cy="2907193"/>
            </a:xfrm>
          </p:grpSpPr>
          <p:sp>
            <p:nvSpPr>
              <p:cNvPr id="163" name="Rectangle 162"/>
              <p:cNvSpPr/>
              <p:nvPr/>
            </p:nvSpPr>
            <p:spPr>
              <a:xfrm>
                <a:off x="297791" y="3606164"/>
                <a:ext cx="1066799" cy="448153"/>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uint16</a:t>
                </a:r>
                <a:endParaRPr lang="en-US" dirty="0">
                  <a:solidFill>
                    <a:schemeClr val="tx1"/>
                  </a:solidFill>
                </a:endParaRPr>
              </a:p>
            </p:txBody>
          </p:sp>
          <p:sp>
            <p:nvSpPr>
              <p:cNvPr id="165" name="Rectangle 164"/>
              <p:cNvSpPr/>
              <p:nvPr/>
            </p:nvSpPr>
            <p:spPr>
              <a:xfrm>
                <a:off x="1999456" y="3611880"/>
                <a:ext cx="1066799" cy="448153"/>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uint16</a:t>
                </a:r>
                <a:endParaRPr lang="en-US" dirty="0">
                  <a:solidFill>
                    <a:schemeClr val="tx1"/>
                  </a:solidFill>
                </a:endParaRPr>
              </a:p>
            </p:txBody>
          </p:sp>
          <p:sp>
            <p:nvSpPr>
              <p:cNvPr id="182" name="Rectangle 181"/>
              <p:cNvSpPr/>
              <p:nvPr/>
            </p:nvSpPr>
            <p:spPr>
              <a:xfrm>
                <a:off x="3719580" y="3206276"/>
                <a:ext cx="2141220" cy="448153"/>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solidFill>
                  </a:rPr>
                  <a:t>ADTSCylPhiTarWotDlyTmrSec</a:t>
                </a:r>
              </a:p>
            </p:txBody>
          </p:sp>
          <p:sp>
            <p:nvSpPr>
              <p:cNvPr id="183" name="Rectangle 182"/>
              <p:cNvSpPr/>
              <p:nvPr/>
            </p:nvSpPr>
            <p:spPr>
              <a:xfrm>
                <a:off x="6600976" y="3194846"/>
                <a:ext cx="1981199" cy="448153"/>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solidFill>
                  </a:rPr>
                  <a:t>DCCylPhiTarWotDlyTmrSec</a:t>
                </a:r>
                <a:endParaRPr lang="en-US" sz="1100" dirty="0" smtClean="0">
                  <a:solidFill>
                    <a:schemeClr val="tx1"/>
                  </a:solidFill>
                </a:endParaRPr>
              </a:p>
              <a:p>
                <a:pPr algn="ctr"/>
                <a:r>
                  <a:rPr lang="en-US" sz="1100" dirty="0" smtClean="0">
                    <a:solidFill>
                      <a:schemeClr val="tx1"/>
                    </a:solidFill>
                  </a:rPr>
                  <a:t>0 </a:t>
                </a:r>
                <a:r>
                  <a:rPr lang="en-US" sz="1100" dirty="0">
                    <a:solidFill>
                      <a:schemeClr val="tx1"/>
                    </a:solidFill>
                  </a:rPr>
                  <a:t>-&gt; 5242.8</a:t>
                </a:r>
              </a:p>
            </p:txBody>
          </p:sp>
          <p:sp>
            <p:nvSpPr>
              <p:cNvPr id="184" name="Rectangle 183"/>
              <p:cNvSpPr/>
              <p:nvPr/>
            </p:nvSpPr>
            <p:spPr>
              <a:xfrm>
                <a:off x="3764280" y="4054317"/>
                <a:ext cx="2057400" cy="448153"/>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solidFill>
                  </a:rPr>
                  <a:t>SCCylPhiTarWotDlyTmrSec</a:t>
                </a:r>
                <a:endParaRPr lang="en-US" sz="1100" dirty="0" smtClean="0">
                  <a:solidFill>
                    <a:schemeClr val="tx1"/>
                  </a:solidFill>
                </a:endParaRPr>
              </a:p>
              <a:p>
                <a:pPr algn="ctr"/>
                <a:r>
                  <a:rPr lang="en-US" sz="1100" dirty="0">
                    <a:solidFill>
                      <a:schemeClr val="tx1"/>
                    </a:solidFill>
                  </a:rPr>
                  <a:t>Offset = 0, </a:t>
                </a:r>
                <a:r>
                  <a:rPr lang="en-US" sz="1100" dirty="0" smtClean="0">
                    <a:solidFill>
                      <a:schemeClr val="tx1"/>
                    </a:solidFill>
                  </a:rPr>
                  <a:t>LSB = 0.08</a:t>
                </a:r>
                <a:endParaRPr lang="en-US" sz="1100" dirty="0">
                  <a:solidFill>
                    <a:schemeClr val="tx1"/>
                  </a:solidFill>
                </a:endParaRPr>
              </a:p>
            </p:txBody>
          </p:sp>
          <p:sp>
            <p:nvSpPr>
              <p:cNvPr id="185" name="Rectangle 184"/>
              <p:cNvSpPr/>
              <p:nvPr/>
            </p:nvSpPr>
            <p:spPr>
              <a:xfrm>
                <a:off x="7162800" y="4058445"/>
                <a:ext cx="1066799" cy="448153"/>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Sec</a:t>
                </a:r>
                <a:endParaRPr lang="en-US" dirty="0">
                  <a:solidFill>
                    <a:schemeClr val="tx1"/>
                  </a:solidFill>
                </a:endParaRPr>
              </a:p>
            </p:txBody>
          </p:sp>
          <p:cxnSp>
            <p:nvCxnSpPr>
              <p:cNvPr id="192" name="Straight Arrow Connector 191"/>
              <p:cNvCxnSpPr>
                <a:stCxn id="165" idx="1"/>
                <a:endCxn id="163" idx="3"/>
              </p:cNvCxnSpPr>
              <p:nvPr/>
            </p:nvCxnSpPr>
            <p:spPr>
              <a:xfrm flipH="1" flipV="1">
                <a:off x="1364590" y="3830241"/>
                <a:ext cx="634866" cy="571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68" name="Elbow Connector 1167"/>
              <p:cNvCxnSpPr>
                <a:stCxn id="182" idx="1"/>
                <a:endCxn id="165" idx="3"/>
              </p:cNvCxnSpPr>
              <p:nvPr/>
            </p:nvCxnSpPr>
            <p:spPr>
              <a:xfrm rot="10800000" flipV="1">
                <a:off x="3066256" y="3430353"/>
                <a:ext cx="653325" cy="405604"/>
              </a:xfrm>
              <a:prstGeom prst="bentConnector3">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76" name="Elbow Connector 1175"/>
              <p:cNvCxnSpPr>
                <a:stCxn id="184" idx="0"/>
                <a:endCxn id="182" idx="2"/>
              </p:cNvCxnSpPr>
              <p:nvPr/>
            </p:nvCxnSpPr>
            <p:spPr>
              <a:xfrm rot="16200000" flipV="1">
                <a:off x="4591641" y="3852978"/>
                <a:ext cx="399888" cy="2790"/>
              </a:xfrm>
              <a:prstGeom prst="bentConnector3">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a:stCxn id="183" idx="1"/>
                <a:endCxn id="182" idx="3"/>
              </p:cNvCxnSpPr>
              <p:nvPr/>
            </p:nvCxnSpPr>
            <p:spPr>
              <a:xfrm flipH="1">
                <a:off x="5860800" y="3418923"/>
                <a:ext cx="740176" cy="11430"/>
              </a:xfrm>
              <a:prstGeom prst="straightConnector1">
                <a:avLst/>
              </a:prstGeom>
              <a:ln>
                <a:solidFill>
                  <a:schemeClr val="tx1"/>
                </a:solidFill>
                <a:prstDash val="dash"/>
                <a:tailEnd type="arrow"/>
              </a:ln>
              <a:effectLst/>
            </p:spPr>
            <p:style>
              <a:lnRef idx="2">
                <a:schemeClr val="accent1"/>
              </a:lnRef>
              <a:fillRef idx="0">
                <a:schemeClr val="accent1"/>
              </a:fillRef>
              <a:effectRef idx="1">
                <a:schemeClr val="accent1"/>
              </a:effectRef>
              <a:fontRef idx="minor">
                <a:schemeClr val="tx1"/>
              </a:fontRef>
            </p:style>
          </p:cxnSp>
          <p:cxnSp>
            <p:nvCxnSpPr>
              <p:cNvPr id="220" name="Straight Arrow Connector 219"/>
              <p:cNvCxnSpPr>
                <a:stCxn id="185" idx="1"/>
                <a:endCxn id="184" idx="3"/>
              </p:cNvCxnSpPr>
              <p:nvPr/>
            </p:nvCxnSpPr>
            <p:spPr>
              <a:xfrm flipH="1" flipV="1">
                <a:off x="5821680" y="4278394"/>
                <a:ext cx="1341120" cy="412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297791" y="1599405"/>
                <a:ext cx="8253316" cy="1296195"/>
                <a:chOff x="297791" y="1599405"/>
                <a:chExt cx="8253316" cy="1296195"/>
              </a:xfrm>
            </p:grpSpPr>
            <p:sp>
              <p:nvSpPr>
                <p:cNvPr id="1156" name="Rectangle 1155"/>
                <p:cNvSpPr/>
                <p:nvPr/>
              </p:nvSpPr>
              <p:spPr>
                <a:xfrm>
                  <a:off x="297791" y="1914683"/>
                  <a:ext cx="1066799" cy="448153"/>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uint8</a:t>
                  </a:r>
                  <a:endParaRPr lang="en-US" dirty="0">
                    <a:solidFill>
                      <a:schemeClr val="tx1"/>
                    </a:solidFill>
                  </a:endParaRPr>
                </a:p>
              </p:txBody>
            </p:sp>
            <p:sp>
              <p:nvSpPr>
                <p:cNvPr id="162" name="Rectangle 161"/>
                <p:cNvSpPr/>
                <p:nvPr/>
              </p:nvSpPr>
              <p:spPr>
                <a:xfrm>
                  <a:off x="1981200" y="1914682"/>
                  <a:ext cx="1066799" cy="448153"/>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uint8</a:t>
                  </a:r>
                  <a:endParaRPr lang="en-US" dirty="0">
                    <a:solidFill>
                      <a:schemeClr val="tx1"/>
                    </a:solidFill>
                  </a:endParaRPr>
                </a:p>
              </p:txBody>
            </p:sp>
            <p:sp>
              <p:nvSpPr>
                <p:cNvPr id="167" name="Rectangle 166"/>
                <p:cNvSpPr/>
                <p:nvPr/>
              </p:nvSpPr>
              <p:spPr>
                <a:xfrm>
                  <a:off x="3727200" y="1599406"/>
                  <a:ext cx="2057400" cy="448153"/>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tx1"/>
                      </a:solidFill>
                    </a:rPr>
                    <a:t>ADTSPhiCtrlClsdLoopDlySec</a:t>
                  </a:r>
                  <a:endParaRPr lang="en-US" sz="1100" dirty="0">
                    <a:solidFill>
                      <a:schemeClr val="tx1"/>
                    </a:solidFill>
                  </a:endParaRPr>
                </a:p>
              </p:txBody>
            </p:sp>
            <p:sp>
              <p:nvSpPr>
                <p:cNvPr id="168" name="Rectangle 167"/>
                <p:cNvSpPr/>
                <p:nvPr/>
              </p:nvSpPr>
              <p:spPr>
                <a:xfrm>
                  <a:off x="6569908" y="1599405"/>
                  <a:ext cx="1981199" cy="448153"/>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tx1"/>
                      </a:solidFill>
                    </a:rPr>
                    <a:t>DCPhiCtrlClsdLoopDlySec</a:t>
                  </a:r>
                </a:p>
                <a:p>
                  <a:pPr algn="ctr"/>
                  <a:r>
                    <a:rPr lang="en-US" sz="1100" dirty="0" smtClean="0">
                      <a:solidFill>
                        <a:schemeClr val="tx1"/>
                      </a:solidFill>
                    </a:rPr>
                    <a:t>0 -&gt; 163.2</a:t>
                  </a:r>
                  <a:endParaRPr lang="en-US" sz="1100" dirty="0">
                    <a:solidFill>
                      <a:schemeClr val="tx1"/>
                    </a:solidFill>
                  </a:endParaRPr>
                </a:p>
              </p:txBody>
            </p:sp>
            <p:sp>
              <p:nvSpPr>
                <p:cNvPr id="169" name="Rectangle 168"/>
                <p:cNvSpPr/>
                <p:nvPr/>
              </p:nvSpPr>
              <p:spPr>
                <a:xfrm>
                  <a:off x="3734820" y="2447447"/>
                  <a:ext cx="2057400" cy="448153"/>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solidFill>
                        <a:schemeClr val="tx1"/>
                      </a:solidFill>
                    </a:rPr>
                    <a:t>SCPhiCtrlClsdLoopDlySec</a:t>
                  </a:r>
                </a:p>
                <a:p>
                  <a:pPr algn="ctr"/>
                  <a:r>
                    <a:rPr lang="en-US" sz="1100" dirty="0" smtClean="0">
                      <a:solidFill>
                        <a:schemeClr val="tx1"/>
                      </a:solidFill>
                    </a:rPr>
                    <a:t>Offset = 0, LSB = 0.64</a:t>
                  </a:r>
                  <a:endParaRPr lang="en-US" sz="1100" dirty="0">
                    <a:solidFill>
                      <a:schemeClr val="tx1"/>
                    </a:solidFill>
                  </a:endParaRPr>
                </a:p>
              </p:txBody>
            </p:sp>
            <p:sp>
              <p:nvSpPr>
                <p:cNvPr id="170" name="Rectangle 169"/>
                <p:cNvSpPr/>
                <p:nvPr/>
              </p:nvSpPr>
              <p:spPr>
                <a:xfrm>
                  <a:off x="7146684" y="2447446"/>
                  <a:ext cx="1066799" cy="448153"/>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Sec</a:t>
                  </a:r>
                  <a:endParaRPr lang="en-US" dirty="0">
                    <a:solidFill>
                      <a:schemeClr val="tx1"/>
                    </a:solidFill>
                  </a:endParaRPr>
                </a:p>
              </p:txBody>
            </p:sp>
            <p:cxnSp>
              <p:nvCxnSpPr>
                <p:cNvPr id="1158" name="Straight Arrow Connector 1157"/>
                <p:cNvCxnSpPr>
                  <a:stCxn id="162" idx="1"/>
                  <a:endCxn id="1156" idx="3"/>
                </p:cNvCxnSpPr>
                <p:nvPr/>
              </p:nvCxnSpPr>
              <p:spPr>
                <a:xfrm flipH="1">
                  <a:off x="1364590" y="2138759"/>
                  <a:ext cx="616610" cy="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66" name="Elbow Connector 1165"/>
                <p:cNvCxnSpPr>
                  <a:stCxn id="167" idx="1"/>
                  <a:endCxn id="162" idx="3"/>
                </p:cNvCxnSpPr>
                <p:nvPr/>
              </p:nvCxnSpPr>
              <p:spPr>
                <a:xfrm rot="10800000" flipV="1">
                  <a:off x="3048000" y="1823483"/>
                  <a:ext cx="679201" cy="315276"/>
                </a:xfrm>
                <a:prstGeom prst="bentConnector3">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0" name="Elbow Connector 189"/>
                <p:cNvCxnSpPr>
                  <a:stCxn id="170" idx="1"/>
                  <a:endCxn id="169" idx="3"/>
                </p:cNvCxnSpPr>
                <p:nvPr/>
              </p:nvCxnSpPr>
              <p:spPr>
                <a:xfrm rot="10800000" flipV="1">
                  <a:off x="5792220" y="2671522"/>
                  <a:ext cx="1354464" cy="1"/>
                </a:xfrm>
                <a:prstGeom prst="bentConnector3">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2" name="Elbow Connector 201"/>
                <p:cNvCxnSpPr>
                  <a:stCxn id="168" idx="1"/>
                  <a:endCxn id="167" idx="3"/>
                </p:cNvCxnSpPr>
                <p:nvPr/>
              </p:nvCxnSpPr>
              <p:spPr>
                <a:xfrm rot="10800000" flipV="1">
                  <a:off x="5784600" y="1823481"/>
                  <a:ext cx="785308" cy="1"/>
                </a:xfrm>
                <a:prstGeom prst="bentConnector3">
                  <a:avLst/>
                </a:prstGeom>
                <a:ln>
                  <a:solidFill>
                    <a:schemeClr val="tx1"/>
                  </a:solidFill>
                  <a:prstDash val="dash"/>
                  <a:tailEnd type="arrow"/>
                </a:ln>
                <a:effectLst/>
              </p:spPr>
              <p:style>
                <a:lnRef idx="2">
                  <a:schemeClr val="accent1"/>
                </a:lnRef>
                <a:fillRef idx="0">
                  <a:schemeClr val="accent1"/>
                </a:fillRef>
                <a:effectRef idx="1">
                  <a:schemeClr val="accent1"/>
                </a:effectRef>
                <a:fontRef idx="minor">
                  <a:schemeClr val="tx1"/>
                </a:fontRef>
              </p:style>
            </p:cxnSp>
            <p:cxnSp>
              <p:nvCxnSpPr>
                <p:cNvPr id="224" name="Straight Arrow Connector 223"/>
                <p:cNvCxnSpPr>
                  <a:stCxn id="169" idx="0"/>
                  <a:endCxn id="167" idx="2"/>
                </p:cNvCxnSpPr>
                <p:nvPr/>
              </p:nvCxnSpPr>
              <p:spPr>
                <a:xfrm flipH="1" flipV="1">
                  <a:off x="4755900" y="2047559"/>
                  <a:ext cx="7620" cy="39988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grpSp>
      <p:sp>
        <p:nvSpPr>
          <p:cNvPr id="9" name="Rectangle 8"/>
          <p:cNvSpPr/>
          <p:nvPr/>
        </p:nvSpPr>
        <p:spPr>
          <a:xfrm>
            <a:off x="357812" y="5943600"/>
            <a:ext cx="3683701" cy="369332"/>
          </a:xfrm>
          <a:prstGeom prst="rect">
            <a:avLst/>
          </a:prstGeom>
        </p:spPr>
        <p:txBody>
          <a:bodyPr wrap="none">
            <a:spAutoFit/>
          </a:bodyPr>
          <a:lstStyle/>
          <a:p>
            <a:pPr marL="742950" lvl="1" indent="-285750">
              <a:buFont typeface="Wingdings" panose="05000000000000000000" pitchFamily="2" charset="2"/>
              <a:buChar char="§"/>
            </a:pPr>
            <a:r>
              <a:rPr lang="en-US" dirty="0" smtClean="0">
                <a:solidFill>
                  <a:schemeClr val="accent2"/>
                </a:solidFill>
              </a:rPr>
              <a:t>Yellow boxes are reusable.</a:t>
            </a:r>
            <a:endParaRPr lang="en-US" dirty="0">
              <a:solidFill>
                <a:schemeClr val="accent2"/>
              </a:solidFill>
            </a:endParaRPr>
          </a:p>
        </p:txBody>
      </p:sp>
    </p:spTree>
    <p:extLst>
      <p:ext uri="{BB962C8B-B14F-4D97-AF65-F5344CB8AC3E}">
        <p14:creationId xmlns:p14="http://schemas.microsoft.com/office/powerpoint/2010/main" val="259860497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a:t>
            </a:r>
            <a:r>
              <a:rPr lang="en-US" dirty="0"/>
              <a:t>Data </a:t>
            </a:r>
            <a:r>
              <a:rPr lang="en-US" dirty="0" smtClean="0"/>
              <a:t>Definition</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92</a:t>
            </a:fld>
            <a:endParaRPr lang="it-IT"/>
          </a:p>
        </p:txBody>
      </p:sp>
      <p:sp>
        <p:nvSpPr>
          <p:cNvPr id="4" name="Date Placeholder 3"/>
          <p:cNvSpPr>
            <a:spLocks noGrp="1"/>
          </p:cNvSpPr>
          <p:nvPr>
            <p:ph type="dt" sz="half" idx="19"/>
          </p:nvPr>
        </p:nvSpPr>
        <p:spPr/>
        <p:txBody>
          <a:bodyPr/>
          <a:lstStyle/>
          <a:p>
            <a:fld id="{6E47820A-53C9-4F45-B131-9BEB17CF60C8}"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33400" y="838200"/>
            <a:ext cx="8045200" cy="5140800"/>
          </a:xfrm>
        </p:spPr>
        <p:txBody>
          <a:bodyPr/>
          <a:lstStyle/>
          <a:p>
            <a:r>
              <a:rPr lang="en-US" dirty="0" smtClean="0"/>
              <a:t>Units</a:t>
            </a:r>
          </a:p>
          <a:p>
            <a:pPr lvl="1"/>
            <a:r>
              <a:rPr lang="en-US" dirty="0" smtClean="0"/>
              <a:t>Right Click </a:t>
            </a:r>
            <a:r>
              <a:rPr lang="en-US" dirty="0"/>
              <a:t>on the </a:t>
            </a:r>
            <a:r>
              <a:rPr lang="en-US" dirty="0" smtClean="0"/>
              <a:t>“Units</a:t>
            </a:r>
            <a:r>
              <a:rPr lang="en-US" dirty="0"/>
              <a:t>” </a:t>
            </a:r>
            <a:r>
              <a:rPr lang="en-US" dirty="0" smtClean="0"/>
              <a:t> AR package</a:t>
            </a:r>
          </a:p>
          <a:p>
            <a:pPr lvl="1"/>
            <a:r>
              <a:rPr lang="en-US" dirty="0" smtClean="0"/>
              <a:t>In the context menu, select  </a:t>
            </a:r>
            <a:r>
              <a:rPr lang="en-US" b="1" dirty="0" smtClean="0"/>
              <a:t>Unit</a:t>
            </a:r>
            <a:r>
              <a:rPr lang="en-US" dirty="0" smtClean="0"/>
              <a:t> element as shown below</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r>
              <a:rPr lang="en-US" dirty="0" smtClean="0"/>
              <a:t>Create new Unit </a:t>
            </a:r>
          </a:p>
          <a:p>
            <a:pPr lvl="1"/>
            <a:r>
              <a:rPr lang="en-US" dirty="0" smtClean="0"/>
              <a:t>Name newly created unit as per the </a:t>
            </a:r>
            <a:r>
              <a:rPr lang="en-US" dirty="0"/>
              <a:t>SAG </a:t>
            </a:r>
            <a:r>
              <a:rPr lang="en-US" dirty="0" smtClean="0"/>
              <a:t>Rule:SAG_R15_DD_M</a:t>
            </a:r>
          </a:p>
          <a:p>
            <a:pPr lvl="1"/>
            <a:r>
              <a:rPr lang="en-US" dirty="0" smtClean="0"/>
              <a:t>For time unit name Sec</a:t>
            </a:r>
            <a:endParaRPr 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000" y="1788000"/>
            <a:ext cx="4724400" cy="301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322667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a:t>
            </a:r>
            <a:r>
              <a:rPr lang="en-US" dirty="0"/>
              <a:t>Data </a:t>
            </a:r>
            <a:r>
              <a:rPr lang="en-US" dirty="0" smtClean="0"/>
              <a:t>Definition</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93</a:t>
            </a:fld>
            <a:endParaRPr lang="it-IT"/>
          </a:p>
        </p:txBody>
      </p:sp>
      <p:sp>
        <p:nvSpPr>
          <p:cNvPr id="4" name="Date Placeholder 3"/>
          <p:cNvSpPr>
            <a:spLocks noGrp="1"/>
          </p:cNvSpPr>
          <p:nvPr>
            <p:ph type="dt" sz="half" idx="19"/>
          </p:nvPr>
        </p:nvSpPr>
        <p:spPr/>
        <p:txBody>
          <a:bodyPr/>
          <a:lstStyle/>
          <a:p>
            <a:fld id="{A4DD2C44-F786-4F80-B534-E23918C17F92}"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40000" y="762000"/>
            <a:ext cx="8045200" cy="5486400"/>
          </a:xfrm>
        </p:spPr>
        <p:txBody>
          <a:bodyPr/>
          <a:lstStyle/>
          <a:p>
            <a:r>
              <a:rPr lang="en-US" dirty="0" smtClean="0"/>
              <a:t>Compu Method</a:t>
            </a:r>
          </a:p>
          <a:p>
            <a:pPr lvl="1"/>
            <a:r>
              <a:rPr lang="en-US" dirty="0"/>
              <a:t>Right click on the </a:t>
            </a:r>
            <a:r>
              <a:rPr lang="en-US" dirty="0" smtClean="0"/>
              <a:t>“CompuMethods”  AR Package</a:t>
            </a:r>
          </a:p>
          <a:p>
            <a:pPr lvl="1"/>
            <a:r>
              <a:rPr lang="en-US" dirty="0"/>
              <a:t>In the context menu, select  </a:t>
            </a:r>
            <a:r>
              <a:rPr lang="en-US" b="1" dirty="0" smtClean="0"/>
              <a:t>Compu Method</a:t>
            </a:r>
            <a:r>
              <a:rPr lang="en-US" dirty="0" smtClean="0"/>
              <a:t> element </a:t>
            </a:r>
            <a:r>
              <a:rPr lang="en-US" dirty="0"/>
              <a:t>as shown </a:t>
            </a:r>
            <a:r>
              <a:rPr lang="en-US" dirty="0" smtClean="0"/>
              <a:t>below</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smtClean="0"/>
          </a:p>
          <a:p>
            <a:pPr lvl="1"/>
            <a:r>
              <a:rPr lang="en-US" dirty="0" smtClean="0"/>
              <a:t>Create </a:t>
            </a:r>
            <a:r>
              <a:rPr lang="en-US" dirty="0"/>
              <a:t>new </a:t>
            </a:r>
            <a:r>
              <a:rPr lang="en-US" dirty="0" smtClean="0"/>
              <a:t>Compu Method </a:t>
            </a:r>
            <a:endParaRPr lang="en-US" dirty="0"/>
          </a:p>
          <a:p>
            <a:pPr lvl="1"/>
            <a:r>
              <a:rPr lang="en-US" dirty="0"/>
              <a:t>Name newly created </a:t>
            </a:r>
            <a:r>
              <a:rPr lang="en-US" dirty="0" smtClean="0"/>
              <a:t>Compu method </a:t>
            </a:r>
            <a:r>
              <a:rPr lang="en-US" dirty="0"/>
              <a:t>as per the SAG Rule:SAG_R15_DD_M</a:t>
            </a:r>
          </a:p>
          <a:p>
            <a:pPr lvl="1"/>
            <a:r>
              <a:rPr lang="en-US" dirty="0"/>
              <a:t>For </a:t>
            </a:r>
            <a:r>
              <a:rPr lang="en-US" dirty="0" smtClean="0"/>
              <a:t>time with scaling equation H = E/0.64 </a:t>
            </a:r>
            <a:r>
              <a:rPr lang="en-US" dirty="0"/>
              <a:t>name “SCPhiCtrlClsdLoopDlySec”</a:t>
            </a:r>
          </a:p>
          <a:p>
            <a:pPr lvl="1"/>
            <a:endParaRPr lang="en-US" dirty="0"/>
          </a:p>
          <a:p>
            <a:pPr lvl="1"/>
            <a:endParaRPr lang="en-US" dirty="0" smtClean="0"/>
          </a:p>
          <a:p>
            <a:pPr lvl="1"/>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2100" y="1762125"/>
            <a:ext cx="6019800" cy="3571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383040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a:t>
            </a:r>
            <a:r>
              <a:rPr lang="en-US" dirty="0"/>
              <a:t>Data </a:t>
            </a:r>
            <a:r>
              <a:rPr lang="en-US" dirty="0" smtClean="0"/>
              <a:t>Definition</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94</a:t>
            </a:fld>
            <a:endParaRPr lang="it-IT"/>
          </a:p>
        </p:txBody>
      </p:sp>
      <p:sp>
        <p:nvSpPr>
          <p:cNvPr id="4" name="Date Placeholder 3"/>
          <p:cNvSpPr>
            <a:spLocks noGrp="1"/>
          </p:cNvSpPr>
          <p:nvPr>
            <p:ph type="dt" sz="half" idx="19"/>
          </p:nvPr>
        </p:nvSpPr>
        <p:spPr/>
        <p:txBody>
          <a:bodyPr/>
          <a:lstStyle/>
          <a:p>
            <a:fld id="{A63F7B83-81DA-4426-9BC1-8D2CECDEC5C1}"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33400" y="838200"/>
            <a:ext cx="8045200" cy="4924900"/>
          </a:xfrm>
        </p:spPr>
        <p:txBody>
          <a:bodyPr/>
          <a:lstStyle/>
          <a:p>
            <a:r>
              <a:rPr lang="en-US" dirty="0" smtClean="0"/>
              <a:t>Compu method</a:t>
            </a:r>
          </a:p>
          <a:p>
            <a:pPr lvl="1"/>
            <a:r>
              <a:rPr lang="en-US" dirty="0" smtClean="0"/>
              <a:t>Based on type of scaling select appropriate Category. Following categories are available</a:t>
            </a:r>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752600"/>
            <a:ext cx="5978071"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87947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a:t>
            </a:r>
            <a:r>
              <a:rPr lang="en-US" dirty="0"/>
              <a:t>Data Definition</a:t>
            </a:r>
          </a:p>
        </p:txBody>
      </p:sp>
      <p:sp>
        <p:nvSpPr>
          <p:cNvPr id="3" name="Slide Number Placeholder 2"/>
          <p:cNvSpPr>
            <a:spLocks noGrp="1"/>
          </p:cNvSpPr>
          <p:nvPr>
            <p:ph type="sldNum" sz="quarter" idx="4"/>
          </p:nvPr>
        </p:nvSpPr>
        <p:spPr/>
        <p:txBody>
          <a:bodyPr/>
          <a:lstStyle/>
          <a:p>
            <a:fld id="{9648F461-6B1C-CA42-A063-2DCE900AB2CB}" type="slidenum">
              <a:rPr lang="it-IT" smtClean="0"/>
              <a:pPr/>
              <a:t>95</a:t>
            </a:fld>
            <a:endParaRPr lang="it-IT"/>
          </a:p>
        </p:txBody>
      </p:sp>
      <p:sp>
        <p:nvSpPr>
          <p:cNvPr id="4" name="Date Placeholder 3"/>
          <p:cNvSpPr>
            <a:spLocks noGrp="1"/>
          </p:cNvSpPr>
          <p:nvPr>
            <p:ph type="dt" sz="half" idx="19"/>
          </p:nvPr>
        </p:nvSpPr>
        <p:spPr/>
        <p:txBody>
          <a:bodyPr/>
          <a:lstStyle/>
          <a:p>
            <a:fld id="{40EBEE6D-4D32-4CBF-8B91-AEA0FCEDDD39}"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60286" y="914400"/>
            <a:ext cx="8045200" cy="4924900"/>
          </a:xfrm>
        </p:spPr>
        <p:txBody>
          <a:bodyPr/>
          <a:lstStyle/>
          <a:p>
            <a:r>
              <a:rPr lang="en-US" dirty="0" smtClean="0"/>
              <a:t>Compu Method</a:t>
            </a:r>
          </a:p>
          <a:p>
            <a:pPr lvl="1"/>
            <a:r>
              <a:rPr lang="en-US" dirty="0"/>
              <a:t>For Linear type, enter Internal to Physical and Physical to Internal equation as per the Control Signal scaling formula</a:t>
            </a:r>
          </a:p>
          <a:p>
            <a:pPr lvl="1"/>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1828800"/>
            <a:ext cx="6286500"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776589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a:t>
            </a:r>
            <a:r>
              <a:rPr lang="en-US" dirty="0"/>
              <a:t>Data Definition</a:t>
            </a:r>
          </a:p>
        </p:txBody>
      </p:sp>
      <p:sp>
        <p:nvSpPr>
          <p:cNvPr id="3" name="Slide Number Placeholder 2"/>
          <p:cNvSpPr>
            <a:spLocks noGrp="1"/>
          </p:cNvSpPr>
          <p:nvPr>
            <p:ph type="sldNum" sz="quarter" idx="4"/>
          </p:nvPr>
        </p:nvSpPr>
        <p:spPr/>
        <p:txBody>
          <a:bodyPr/>
          <a:lstStyle/>
          <a:p>
            <a:fld id="{9648F461-6B1C-CA42-A063-2DCE900AB2CB}" type="slidenum">
              <a:rPr lang="it-IT" smtClean="0"/>
              <a:pPr/>
              <a:t>96</a:t>
            </a:fld>
            <a:endParaRPr lang="it-IT"/>
          </a:p>
        </p:txBody>
      </p:sp>
      <p:sp>
        <p:nvSpPr>
          <p:cNvPr id="4" name="Date Placeholder 3"/>
          <p:cNvSpPr>
            <a:spLocks noGrp="1"/>
          </p:cNvSpPr>
          <p:nvPr>
            <p:ph type="dt" sz="half" idx="19"/>
          </p:nvPr>
        </p:nvSpPr>
        <p:spPr/>
        <p:txBody>
          <a:bodyPr/>
          <a:lstStyle/>
          <a:p>
            <a:fld id="{C8B52E6B-C99C-43EA-9EA0-CAD8B63040ED}"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40000" y="838200"/>
            <a:ext cx="8045200" cy="5346700"/>
          </a:xfrm>
        </p:spPr>
        <p:txBody>
          <a:bodyPr/>
          <a:lstStyle/>
          <a:p>
            <a:r>
              <a:rPr lang="en-US" dirty="0" smtClean="0"/>
              <a:t>Data Constraints</a:t>
            </a:r>
            <a:endParaRPr lang="en-US" dirty="0"/>
          </a:p>
          <a:p>
            <a:pPr lvl="1"/>
            <a:r>
              <a:rPr lang="en-US" dirty="0"/>
              <a:t>Right Click on the </a:t>
            </a:r>
            <a:r>
              <a:rPr lang="en-US" dirty="0" smtClean="0"/>
              <a:t>“DataConstraints</a:t>
            </a:r>
            <a:r>
              <a:rPr lang="en-US" dirty="0"/>
              <a:t>”  AR package</a:t>
            </a:r>
          </a:p>
          <a:p>
            <a:pPr lvl="1"/>
            <a:r>
              <a:rPr lang="en-US" dirty="0"/>
              <a:t>In the context menu, select  </a:t>
            </a:r>
            <a:r>
              <a:rPr lang="en-US" b="1" dirty="0" smtClean="0"/>
              <a:t>Data Constr</a:t>
            </a:r>
            <a:r>
              <a:rPr lang="en-US" dirty="0" smtClean="0"/>
              <a:t> </a:t>
            </a:r>
            <a:r>
              <a:rPr lang="en-US" dirty="0"/>
              <a:t>element as shown below</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smtClean="0"/>
          </a:p>
          <a:p>
            <a:pPr lvl="1"/>
            <a:endParaRPr lang="en-US" dirty="0" smtClean="0"/>
          </a:p>
          <a:p>
            <a:pPr lvl="1"/>
            <a:r>
              <a:rPr lang="en-US" dirty="0" smtClean="0"/>
              <a:t>Create Data Constraint</a:t>
            </a:r>
            <a:endParaRPr lang="en-US" dirty="0"/>
          </a:p>
          <a:p>
            <a:pPr lvl="1"/>
            <a:r>
              <a:rPr lang="en-US" dirty="0"/>
              <a:t>Name newly created </a:t>
            </a:r>
            <a:r>
              <a:rPr lang="en-US" dirty="0" smtClean="0"/>
              <a:t>Data Constraint as </a:t>
            </a:r>
            <a:r>
              <a:rPr lang="en-US" dirty="0"/>
              <a:t>per the SAG </a:t>
            </a:r>
            <a:r>
              <a:rPr lang="en-US" dirty="0" smtClean="0"/>
              <a:t>Rule:SAG_R15_DD_M</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2536" y="1676400"/>
            <a:ext cx="6638925" cy="3829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683274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Data Definition</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97</a:t>
            </a:fld>
            <a:endParaRPr lang="it-IT"/>
          </a:p>
        </p:txBody>
      </p:sp>
      <p:sp>
        <p:nvSpPr>
          <p:cNvPr id="4" name="Date Placeholder 3"/>
          <p:cNvSpPr>
            <a:spLocks noGrp="1"/>
          </p:cNvSpPr>
          <p:nvPr>
            <p:ph type="dt" sz="half" idx="19"/>
          </p:nvPr>
        </p:nvSpPr>
        <p:spPr/>
        <p:txBody>
          <a:bodyPr/>
          <a:lstStyle/>
          <a:p>
            <a:fld id="{D4C9A40D-9D00-4B07-A390-AE21D8A9191E}"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40000" y="838200"/>
            <a:ext cx="8045200" cy="5346700"/>
          </a:xfrm>
        </p:spPr>
        <p:txBody>
          <a:bodyPr/>
          <a:lstStyle/>
          <a:p>
            <a:r>
              <a:rPr lang="en-US" dirty="0" smtClean="0"/>
              <a:t>Data Constraints</a:t>
            </a:r>
            <a:endParaRPr lang="en-US" dirty="0"/>
          </a:p>
          <a:p>
            <a:pPr lvl="1"/>
            <a:r>
              <a:rPr lang="en-US" dirty="0" smtClean="0"/>
              <a:t>Double Click to Open Data constraints element, and enter Physical Dimension</a:t>
            </a:r>
          </a:p>
          <a:p>
            <a:pPr lvl="1"/>
            <a:r>
              <a:rPr lang="en-US" dirty="0" smtClean="0"/>
              <a:t>For pressure with physical range [0,163.2], update Data Constraint as shown below</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791653"/>
            <a:ext cx="6286500" cy="4700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3415733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Data Definition</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98</a:t>
            </a:fld>
            <a:endParaRPr lang="it-IT"/>
          </a:p>
        </p:txBody>
      </p:sp>
      <p:sp>
        <p:nvSpPr>
          <p:cNvPr id="4" name="Date Placeholder 3"/>
          <p:cNvSpPr>
            <a:spLocks noGrp="1"/>
          </p:cNvSpPr>
          <p:nvPr>
            <p:ph type="dt" sz="half" idx="19"/>
          </p:nvPr>
        </p:nvSpPr>
        <p:spPr/>
        <p:txBody>
          <a:bodyPr/>
          <a:lstStyle/>
          <a:p>
            <a:fld id="{EE91F76A-F52C-4660-8A05-1E9968D32829}"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33400" y="762000"/>
            <a:ext cx="8045200" cy="5791200"/>
          </a:xfrm>
        </p:spPr>
        <p:txBody>
          <a:bodyPr/>
          <a:lstStyle/>
          <a:p>
            <a:r>
              <a:rPr lang="en-US" dirty="0" smtClean="0"/>
              <a:t>Application Data Type: Scalar Data Type</a:t>
            </a:r>
          </a:p>
          <a:p>
            <a:pPr lvl="1"/>
            <a:r>
              <a:rPr lang="en-US" dirty="0" smtClean="0"/>
              <a:t>Right click on </a:t>
            </a:r>
            <a:r>
              <a:rPr lang="en-US" dirty="0"/>
              <a:t>the </a:t>
            </a:r>
            <a:r>
              <a:rPr lang="en-US" dirty="0" smtClean="0"/>
              <a:t>“AppDataTypes</a:t>
            </a:r>
            <a:r>
              <a:rPr lang="en-US" dirty="0"/>
              <a:t>”  </a:t>
            </a:r>
            <a:r>
              <a:rPr lang="en-US" dirty="0" smtClean="0"/>
              <a:t>AR Package</a:t>
            </a:r>
          </a:p>
          <a:p>
            <a:pPr lvl="1"/>
            <a:r>
              <a:rPr lang="en-US" dirty="0" smtClean="0"/>
              <a:t>In </a:t>
            </a:r>
            <a:r>
              <a:rPr lang="en-US" dirty="0"/>
              <a:t>the context menu, select  </a:t>
            </a:r>
            <a:r>
              <a:rPr lang="en-US" b="1" dirty="0" smtClean="0"/>
              <a:t>Application Primitive Data Type</a:t>
            </a:r>
            <a:r>
              <a:rPr lang="en-US" dirty="0" smtClean="0"/>
              <a:t> element </a:t>
            </a:r>
            <a:r>
              <a:rPr lang="en-US" dirty="0"/>
              <a:t>as shown </a:t>
            </a:r>
            <a:r>
              <a:rPr lang="en-US" dirty="0" smtClean="0"/>
              <a:t>below</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r>
              <a:rPr lang="en-US" dirty="0" smtClean="0"/>
              <a:t>Create </a:t>
            </a:r>
            <a:r>
              <a:rPr lang="en-US" dirty="0"/>
              <a:t>new </a:t>
            </a:r>
            <a:r>
              <a:rPr lang="en-US" dirty="0" smtClean="0"/>
              <a:t>Application Primitive Data Type </a:t>
            </a:r>
            <a:endParaRPr lang="en-US" dirty="0"/>
          </a:p>
          <a:p>
            <a:pPr lvl="1"/>
            <a:r>
              <a:rPr lang="en-US" dirty="0"/>
              <a:t>Name newly created </a:t>
            </a:r>
            <a:r>
              <a:rPr lang="en-US" dirty="0" smtClean="0"/>
              <a:t>ADT </a:t>
            </a:r>
            <a:r>
              <a:rPr lang="en-US" dirty="0"/>
              <a:t>as per the SAG Rule:SAG_R15_DD_M</a:t>
            </a:r>
          </a:p>
          <a:p>
            <a:pPr lvl="1"/>
            <a:r>
              <a:rPr lang="en-US" dirty="0"/>
              <a:t>Example: ADTSPhiCtrlClsdLoopDlySec </a:t>
            </a:r>
            <a:r>
              <a:rPr lang="en-US" dirty="0" smtClean="0"/>
              <a:t> for Sec signal whose range is [0,163.2] with resolution 0.64</a:t>
            </a:r>
            <a:endParaRPr lang="en-US" dirty="0"/>
          </a:p>
          <a:p>
            <a:pPr lvl="1"/>
            <a:endParaRPr lang="en-US" dirty="0"/>
          </a:p>
          <a:p>
            <a:pPr lvl="1"/>
            <a:endParaRPr lang="en-US" dirty="0" smtClean="0"/>
          </a:p>
          <a:p>
            <a:pPr lvl="1"/>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8363" y="1666875"/>
            <a:ext cx="4867275" cy="3819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455563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dirty="0" smtClean="0"/>
              <a:t>Modeling Data Definition</a:t>
            </a:r>
            <a:endParaRPr lang="en-US" dirty="0"/>
          </a:p>
        </p:txBody>
      </p:sp>
      <p:sp>
        <p:nvSpPr>
          <p:cNvPr id="3" name="Slide Number Placeholder 2"/>
          <p:cNvSpPr>
            <a:spLocks noGrp="1"/>
          </p:cNvSpPr>
          <p:nvPr>
            <p:ph type="sldNum" sz="quarter" idx="4"/>
          </p:nvPr>
        </p:nvSpPr>
        <p:spPr/>
        <p:txBody>
          <a:bodyPr/>
          <a:lstStyle/>
          <a:p>
            <a:fld id="{9648F461-6B1C-CA42-A063-2DCE900AB2CB}" type="slidenum">
              <a:rPr lang="it-IT" smtClean="0"/>
              <a:pPr/>
              <a:t>99</a:t>
            </a:fld>
            <a:endParaRPr lang="it-IT"/>
          </a:p>
        </p:txBody>
      </p:sp>
      <p:sp>
        <p:nvSpPr>
          <p:cNvPr id="4" name="Date Placeholder 3"/>
          <p:cNvSpPr>
            <a:spLocks noGrp="1"/>
          </p:cNvSpPr>
          <p:nvPr>
            <p:ph type="dt" sz="half" idx="19"/>
          </p:nvPr>
        </p:nvSpPr>
        <p:spPr/>
        <p:txBody>
          <a:bodyPr/>
          <a:lstStyle/>
          <a:p>
            <a:fld id="{304E29F8-9E47-47EF-AF3C-696BD6AC8856}" type="datetime4">
              <a:rPr lang="en-US" smtClean="0"/>
              <a:t>June 22, 2016</a:t>
            </a:fld>
            <a:endParaRPr lang="it-IT"/>
          </a:p>
        </p:txBody>
      </p:sp>
      <p:sp>
        <p:nvSpPr>
          <p:cNvPr id="5" name="Footer Placeholder 4"/>
          <p:cNvSpPr>
            <a:spLocks noGrp="1"/>
          </p:cNvSpPr>
          <p:nvPr>
            <p:ph type="ftr" sz="quarter" idx="20"/>
          </p:nvPr>
        </p:nvSpPr>
        <p:spPr/>
        <p:txBody>
          <a:bodyPr/>
          <a:lstStyle/>
          <a:p>
            <a:r>
              <a:rPr lang="it-IT" smtClean="0"/>
              <a:t>Title of the presentation</a:t>
            </a:r>
            <a:endParaRPr lang="it-IT"/>
          </a:p>
        </p:txBody>
      </p:sp>
      <p:sp>
        <p:nvSpPr>
          <p:cNvPr id="6" name="Text Placeholder 5"/>
          <p:cNvSpPr>
            <a:spLocks noGrp="1"/>
          </p:cNvSpPr>
          <p:nvPr>
            <p:ph type="body" sz="quarter" idx="21"/>
          </p:nvPr>
        </p:nvSpPr>
        <p:spPr>
          <a:xfrm>
            <a:off x="540000" y="838200"/>
            <a:ext cx="8045200" cy="5346700"/>
          </a:xfrm>
        </p:spPr>
        <p:txBody>
          <a:bodyPr/>
          <a:lstStyle/>
          <a:p>
            <a:r>
              <a:rPr lang="en-US" dirty="0" smtClean="0"/>
              <a:t>Application Data Type: Associate Data Definition Elements</a:t>
            </a:r>
          </a:p>
          <a:p>
            <a:pPr lvl="1"/>
            <a:r>
              <a:rPr lang="en-US" dirty="0" smtClean="0"/>
              <a:t>Double click to Open ADT.</a:t>
            </a:r>
          </a:p>
          <a:p>
            <a:pPr lvl="1"/>
            <a:r>
              <a:rPr lang="en-US" dirty="0" smtClean="0"/>
              <a:t>Click “select item from the project” to associate data elements to ADT</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5420" y="1828800"/>
            <a:ext cx="6286500"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1178262"/>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a:themeElements>
    <a:clrScheme name="FCA 5">
      <a:dk1>
        <a:srgbClr val="000000"/>
      </a:dk1>
      <a:lt1>
        <a:srgbClr val="FFFFFF"/>
      </a:lt1>
      <a:dk2>
        <a:srgbClr val="000000"/>
      </a:dk2>
      <a:lt2>
        <a:srgbClr val="FFFFFF"/>
      </a:lt2>
      <a:accent1>
        <a:srgbClr val="6784C1"/>
      </a:accent1>
      <a:accent2>
        <a:srgbClr val="898C8A"/>
      </a:accent2>
      <a:accent3>
        <a:srgbClr val="012169"/>
      </a:accent3>
      <a:accent4>
        <a:srgbClr val="0C2340"/>
      </a:accent4>
      <a:accent5>
        <a:srgbClr val="7BAFD4"/>
      </a:accent5>
      <a:accent6>
        <a:srgbClr val="418FDE"/>
      </a:accent6>
      <a:hlink>
        <a:srgbClr val="9BCBEB"/>
      </a:hlink>
      <a:folHlink>
        <a:srgbClr val="B1C9E8"/>
      </a:folHlink>
    </a:clrScheme>
    <a:fontScheme name="Office classico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BACKUP">
  <a:themeElements>
    <a:clrScheme name="FCA 5">
      <a:dk1>
        <a:srgbClr val="000000"/>
      </a:dk1>
      <a:lt1>
        <a:srgbClr val="FFFFFF"/>
      </a:lt1>
      <a:dk2>
        <a:srgbClr val="000000"/>
      </a:dk2>
      <a:lt2>
        <a:srgbClr val="FFFFFF"/>
      </a:lt2>
      <a:accent1>
        <a:srgbClr val="6784C1"/>
      </a:accent1>
      <a:accent2>
        <a:srgbClr val="898C8A"/>
      </a:accent2>
      <a:accent3>
        <a:srgbClr val="012169"/>
      </a:accent3>
      <a:accent4>
        <a:srgbClr val="0C2340"/>
      </a:accent4>
      <a:accent5>
        <a:srgbClr val="7BAFD4"/>
      </a:accent5>
      <a:accent6>
        <a:srgbClr val="418FDE"/>
      </a:accent6>
      <a:hlink>
        <a:srgbClr val="9BCBEB"/>
      </a:hlink>
      <a:folHlink>
        <a:srgbClr val="B1C9E8"/>
      </a:folHlink>
    </a:clrScheme>
    <a:fontScheme name="Office classico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INDEX">
  <a:themeElements>
    <a:clrScheme name="FCA 5">
      <a:dk1>
        <a:srgbClr val="000000"/>
      </a:dk1>
      <a:lt1>
        <a:srgbClr val="FFFFFF"/>
      </a:lt1>
      <a:dk2>
        <a:srgbClr val="000000"/>
      </a:dk2>
      <a:lt2>
        <a:srgbClr val="FFFFFF"/>
      </a:lt2>
      <a:accent1>
        <a:srgbClr val="6784C1"/>
      </a:accent1>
      <a:accent2>
        <a:srgbClr val="898C8A"/>
      </a:accent2>
      <a:accent3>
        <a:srgbClr val="012169"/>
      </a:accent3>
      <a:accent4>
        <a:srgbClr val="0C2340"/>
      </a:accent4>
      <a:accent5>
        <a:srgbClr val="7BAFD4"/>
      </a:accent5>
      <a:accent6>
        <a:srgbClr val="418FDE"/>
      </a:accent6>
      <a:hlink>
        <a:srgbClr val="9BCBEB"/>
      </a:hlink>
      <a:folHlink>
        <a:srgbClr val="B1C9E8"/>
      </a:folHlink>
    </a:clrScheme>
    <a:fontScheme name="Office classico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PAGES">
  <a:themeElements>
    <a:clrScheme name="FCA 5">
      <a:dk1>
        <a:srgbClr val="000000"/>
      </a:dk1>
      <a:lt1>
        <a:srgbClr val="FFFFFF"/>
      </a:lt1>
      <a:dk2>
        <a:srgbClr val="000000"/>
      </a:dk2>
      <a:lt2>
        <a:srgbClr val="FFFFFF"/>
      </a:lt2>
      <a:accent1>
        <a:srgbClr val="6784C1"/>
      </a:accent1>
      <a:accent2>
        <a:srgbClr val="898C8A"/>
      </a:accent2>
      <a:accent3>
        <a:srgbClr val="012169"/>
      </a:accent3>
      <a:accent4>
        <a:srgbClr val="0C2340"/>
      </a:accent4>
      <a:accent5>
        <a:srgbClr val="7BAFD4"/>
      </a:accent5>
      <a:accent6>
        <a:srgbClr val="418FDE"/>
      </a:accent6>
      <a:hlink>
        <a:srgbClr val="9BCBEB"/>
      </a:hlink>
      <a:folHlink>
        <a:srgbClr val="B1C9E8"/>
      </a:folHlink>
    </a:clrScheme>
    <a:fontScheme name="Office classico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C72FFFA8535D846A50687C782EA5961" ma:contentTypeVersion="0" ma:contentTypeDescription="Create a new document." ma:contentTypeScope="" ma:versionID="50096cf40cb40c782c48c2d1784e8421">
  <xsd:schema xmlns:xsd="http://www.w3.org/2001/XMLSchema" xmlns:xs="http://www.w3.org/2001/XMLSchema" xmlns:p="http://schemas.microsoft.com/office/2006/metadata/properties" targetNamespace="http://schemas.microsoft.com/office/2006/metadata/properties" ma:root="true" ma:fieldsID="08f4e8f98f63d139250f960e1ee22b05">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F5309C6-436F-4D7B-B5C1-5A7A8A3791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0044EDC1-F280-4D8B-8C76-4030015A3E4F}">
  <ds:schemaRefs>
    <ds:schemaRef ds:uri="http://schemas.microsoft.com/sharepoint/v3/contenttype/forms"/>
  </ds:schemaRefs>
</ds:datastoreItem>
</file>

<file path=customXml/itemProps3.xml><?xml version="1.0" encoding="utf-8"?>
<ds:datastoreItem xmlns:ds="http://schemas.openxmlformats.org/officeDocument/2006/customXml" ds:itemID="{41C1C3ED-C9D2-45BF-8D30-C9FD93BAA967}">
  <ds:schemaRefs>
    <ds:schemaRef ds:uri="http://purl.org/dc/elements/1.1/"/>
    <ds:schemaRef ds:uri="http://purl.org/dc/dcmitype/"/>
    <ds:schemaRef ds:uri="http://schemas.microsoft.com/office/2006/documentManagement/types"/>
    <ds:schemaRef ds:uri="http://schemas.microsoft.com/office/infopath/2007/PartnerControls"/>
    <ds:schemaRef ds:uri="http://schemas.microsoft.com/office/2006/metadata/properties"/>
    <ds:schemaRef ds:uri="http://www.w3.org/XML/1998/namespace"/>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2_1_30_Region_NAFTA</Template>
  <TotalTime>11694</TotalTime>
  <Words>7538</Words>
  <Application>Microsoft Office PowerPoint</Application>
  <PresentationFormat>On-screen Show (4:3)</PresentationFormat>
  <Paragraphs>2341</Paragraphs>
  <Slides>176</Slides>
  <Notes>11</Notes>
  <HiddenSlides>1</HiddenSlides>
  <MMClips>0</MMClips>
  <ScaleCrop>false</ScaleCrop>
  <HeadingPairs>
    <vt:vector size="6" baseType="variant">
      <vt:variant>
        <vt:lpstr>Theme</vt:lpstr>
      </vt:variant>
      <vt:variant>
        <vt:i4>4</vt:i4>
      </vt:variant>
      <vt:variant>
        <vt:lpstr>Embedded OLE Servers</vt:lpstr>
      </vt:variant>
      <vt:variant>
        <vt:i4>1</vt:i4>
      </vt:variant>
      <vt:variant>
        <vt:lpstr>Slide Titles</vt:lpstr>
      </vt:variant>
      <vt:variant>
        <vt:i4>176</vt:i4>
      </vt:variant>
    </vt:vector>
  </HeadingPairs>
  <TitlesOfParts>
    <vt:vector size="181" baseType="lpstr">
      <vt:lpstr>COVER</vt:lpstr>
      <vt:lpstr>BACKUP</vt:lpstr>
      <vt:lpstr>INDEX</vt:lpstr>
      <vt:lpstr>PAGES</vt:lpstr>
      <vt:lpstr>Visio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Chrysler LLC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Workstation User</dc:creator>
  <cp:lastModifiedBy>Workstation User</cp:lastModifiedBy>
  <cp:revision>541</cp:revision>
  <dcterms:created xsi:type="dcterms:W3CDTF">2015-05-28T18:12:09Z</dcterms:created>
  <dcterms:modified xsi:type="dcterms:W3CDTF">2016-06-22T20:35:03Z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0x0101005C72FFFA8535D846A50687C782EA5961</vt:lpwstr>
  </property>
</Properties>
</file>